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</p:sldIdLst>
  <p:sldSz cx="12192000" cy="6858000"/>
  <p:notesSz cx="6858000" cy="9144000"/>
  <p:embeddedFontLst>
    <p:embeddedFont>
      <p:font typeface="Gill Sans" panose="020B0604020202020204" charset="0"/>
      <p:regular r:id="rId140"/>
      <p:bold r:id="rId141"/>
    </p:embeddedFont>
    <p:embeddedFont>
      <p:font typeface="Quattrocento Sans" panose="020B0502050000020003" pitchFamily="34" charset="0"/>
      <p:regular r:id="rId142"/>
      <p:bold r:id="rId143"/>
      <p:italic r:id="rId144"/>
      <p:boldItalic r:id="rId145"/>
    </p:embeddedFont>
    <p:embeddedFont>
      <p:font typeface="Verdana" panose="020B0604030504040204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9E7+NQIioI0AsyLWX4JM22EzZ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0D3744-A7D9-44E0-8D52-8414E7F957B1}">
  <a:tblStyle styleId="{A60D3744-A7D9-44E0-8D52-8414E7F957B1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E7E8"/>
          </a:solidFill>
        </a:fill>
      </a:tcStyle>
    </a:wholeTbl>
    <a:band1H>
      <a:tcTxStyle b="off" i="off"/>
      <a:tcStyle>
        <a:tcBdr/>
        <a:fill>
          <a:solidFill>
            <a:srgbClr val="E5CBC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5CBC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0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5" name="Google Shape;825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2" name="Google Shape;832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0" name="Google Shape;840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6" name="Google Shape;846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4" name="Google Shape;854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2" name="Google Shape;862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0" name="Google Shape;87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8" name="Google Shape;878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6" name="Google Shape;886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4" name="Google Shape;894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2" name="Google Shape;902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0" name="Google Shape;91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8" name="Google Shape;918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6" name="Google Shape;92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5" name="Google Shape;935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3" name="Google Shape;943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1" name="Google Shape;951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9" name="Google Shape;959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7" name="Google Shape;967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5" name="Google Shape;975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3" name="Google Shape;983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1" name="Google Shape;991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9" name="Google Shape;999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8" name="Google Shape;100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6" name="Google Shape;1016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4" name="Google Shape;1024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2" name="Google Shape;1032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0" name="Google Shape;1040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" name="Google Shape;1048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6" name="Google Shape;1056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4" name="Google Shape;1064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2" name="Google Shape;1072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9" name="Google Shape;1079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6" name="Google Shape;1086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4" name="Google Shape;1094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2" name="Google Shape;1102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8" name="Google Shape;1108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5" name="Google Shape;1115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1" name="Google Shape;32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1" name="Google Shape;35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" name="Google Shape;36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4" name="Google Shape;37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7" name="Google Shape;39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2" name="Google Shape;41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9" name="Google Shape;41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5" name="Google Shape;42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0" name="Google Shape;44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3" name="Google Shape;45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2" name="Google Shape;46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1" name="Google Shape;48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4" name="Google Shape;49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0" name="Google Shape;50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7" name="Google Shape;50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4" name="Google Shape;51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2" name="Google Shape;54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9" name="Google Shape;54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2" name="Google Shape;56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8" name="Google Shape;56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5" name="Google Shape;57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2" name="Google Shape;58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4" name="Google Shape;59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1" name="Google Shape;60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9" name="Google Shape;60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2" name="Google Shape;62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0" name="Google Shape;6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7" name="Google Shape;63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3" name="Google Shape;64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0" name="Google Shape;65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8" name="Google Shape;65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6" name="Google Shape;66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4" name="Google Shape;67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2" name="Google Shape;68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0" name="Google Shape;69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8" name="Google Shape;69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6" name="Google Shape;70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4" name="Google Shape;714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2" name="Google Shape;72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0" name="Google Shape;73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8" name="Google Shape;73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6" name="Google Shape;746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4" name="Google Shape;754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2" name="Google Shape;762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0" name="Google Shape;780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8" name="Google Shape;788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6" name="Google Shape;796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4" name="Google Shape;80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2" name="Google Shape;812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0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0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140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0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0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0" name="Google Shape;20;p140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9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4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88" name="Google Shape;88;p14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0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0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50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0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95" name="Google Shape;95;p150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7" name="Google Shape;27;p14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2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2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4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34" name="Google Shape;34;p142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3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3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3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42" name="Google Shape;42;p14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4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4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44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44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44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4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2" name="Google Shape;52;p14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8" name="Google Shape;58;p14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7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7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47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4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70" name="Google Shape;70;p147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4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48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33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48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8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148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48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8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81" name="Google Shape;81;p148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9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39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3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3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3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3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3" name="Google Shape;13;p139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00" cy="25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endParaRPr sz="4000" b="1" cap="small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endParaRPr sz="4000" b="1" cap="small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endParaRPr sz="4000" b="1" cap="small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IN" sz="4000" b="1" cap="small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IN" sz="2555" b="1" cap="small" dirty="0">
                <a:latin typeface="Calibri"/>
                <a:ea typeface="Calibri"/>
                <a:cs typeface="Calibri"/>
                <a:sym typeface="Calibri"/>
              </a:rPr>
              <a:t>FULL STACK  DEVELOPMENT</a:t>
            </a:r>
            <a:endParaRPr sz="2555" b="1" cap="small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000"/>
              <a:buFont typeface="Arial"/>
              <a:buNone/>
            </a:pPr>
            <a:endParaRPr sz="3333" b="1" cap="small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142"/>
              <a:buFont typeface="Arial"/>
              <a:buNone/>
            </a:pPr>
            <a:r>
              <a:rPr lang="en-IN" sz="2333" b="1" dirty="0">
                <a:latin typeface="Calibri"/>
                <a:ea typeface="Calibri"/>
                <a:cs typeface="Calibri"/>
                <a:sym typeface="Calibri"/>
              </a:rPr>
              <a:t>Year: 2023-24   </a:t>
            </a:r>
            <a:endParaRPr sz="3333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142"/>
              <a:buFont typeface="Arial"/>
              <a:buNone/>
            </a:pPr>
            <a:r>
              <a:rPr lang="en-IN" sz="2333" b="1">
                <a:latin typeface="Calibri"/>
                <a:ea typeface="Calibri"/>
                <a:cs typeface="Calibri"/>
                <a:sym typeface="Calibri"/>
              </a:rPr>
              <a:t>Semester: 3       Course Code: 23CS2305</a:t>
            </a:r>
            <a:r>
              <a:rPr lang="en-IN" sz="2888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333"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333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142"/>
              <a:buFont typeface="Arial"/>
              <a:buNone/>
            </a:pPr>
            <a:r>
              <a:rPr lang="en-IN" sz="2333" dirty="0">
                <a:latin typeface="Calibri"/>
                <a:ea typeface="Calibri"/>
                <a:cs typeface="Calibri"/>
                <a:sym typeface="Calibri"/>
              </a:rPr>
              <a:t>      </a:t>
            </a:r>
            <a:endParaRPr sz="2333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421"/>
              <a:buFont typeface="Arial"/>
              <a:buNone/>
            </a:pPr>
            <a:r>
              <a:rPr lang="en-IN" sz="2533" b="1" dirty="0">
                <a:latin typeface="Arial"/>
                <a:ea typeface="Arial"/>
                <a:cs typeface="Arial"/>
                <a:sym typeface="Arial"/>
              </a:rPr>
              <a:t>Module 1</a:t>
            </a:r>
            <a:endParaRPr sz="2533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-IN" sz="1600" b="1" dirty="0">
                <a:latin typeface="Arial"/>
                <a:ea typeface="Arial"/>
                <a:cs typeface="Arial"/>
                <a:sym typeface="Arial"/>
              </a:rPr>
              <a:t>Markup Language (HTML5): </a:t>
            </a:r>
            <a:r>
              <a:rPr lang="en-IN" sz="1600" dirty="0">
                <a:latin typeface="Arial"/>
                <a:ea typeface="Arial"/>
                <a:cs typeface="Arial"/>
                <a:sym typeface="Arial"/>
              </a:rPr>
              <a:t>Introduction to HTML and HTML5 - Formatting and Fonts -Commenting Code – Anchors – Backgrounds – Images – Hyperlinks – Lists – Tables – HTML Forms, Audio ,Video Tag </a:t>
            </a:r>
            <a:endParaRPr dirty="0"/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FIRST HTML PAGE – SAVE THE FILE</a:t>
            </a:r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Create a folder </a:t>
            </a:r>
            <a:r>
              <a:rPr lang="en-IN" b="1"/>
              <a:t>Workspace &gt; HTML</a:t>
            </a:r>
            <a:r>
              <a:rPr lang="en-IN"/>
              <a:t>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Select </a:t>
            </a:r>
            <a:r>
              <a:rPr lang="en-IN" b="1"/>
              <a:t>File &gt; Save as.</a:t>
            </a: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b="1"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File extension can be .html or .htm</a:t>
            </a: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649" y="2866379"/>
            <a:ext cx="3272114" cy="20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/>
          <p:nvPr/>
        </p:nvSpPr>
        <p:spPr>
          <a:xfrm>
            <a:off x="1846729" y="4383741"/>
            <a:ext cx="2303930" cy="55581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ATTRIBUTES</a:t>
            </a:r>
            <a:endParaRPr/>
          </a:p>
        </p:txBody>
      </p:sp>
      <p:sp>
        <p:nvSpPr>
          <p:cNvPr id="828" name="Google Shape;828;p10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action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Defines the action to be performed when the form is submitted.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Usually the form data is sent to a file on the web server when the user submits the form.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action attribute contains the name of the file on the web server.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If the action attribute is omitted, the action is set to the current page.</a:t>
            </a:r>
            <a:endParaRPr/>
          </a:p>
        </p:txBody>
      </p:sp>
      <p:pic>
        <p:nvPicPr>
          <p:cNvPr id="829" name="Google Shape;829;p101"/>
          <p:cNvPicPr preferRelativeResize="0"/>
          <p:nvPr/>
        </p:nvPicPr>
        <p:blipFill rotWithShape="1">
          <a:blip r:embed="rId3">
            <a:alphaModFix/>
          </a:blip>
          <a:srcRect l="16176" t="11176" r="29042" b="49999"/>
          <a:stretch/>
        </p:blipFill>
        <p:spPr>
          <a:xfrm>
            <a:off x="3231785" y="4007224"/>
            <a:ext cx="4876364" cy="18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0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ATTRIBUTES</a:t>
            </a:r>
            <a:endParaRPr/>
          </a:p>
        </p:txBody>
      </p:sp>
      <p:sp>
        <p:nvSpPr>
          <p:cNvPr id="835" name="Google Shape;835;p10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method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the http method used when submitting the form data.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http method can be </a:t>
            </a:r>
            <a:r>
              <a:rPr lang="en-IN" b="1"/>
              <a:t>get</a:t>
            </a:r>
            <a:r>
              <a:rPr lang="en-IN"/>
              <a:t> or </a:t>
            </a:r>
            <a:r>
              <a:rPr lang="en-IN" b="1"/>
              <a:t>post</a:t>
            </a:r>
            <a:r>
              <a:rPr lang="en-IN"/>
              <a:t>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default method is </a:t>
            </a:r>
            <a:r>
              <a:rPr lang="en-IN" b="1"/>
              <a:t>get</a:t>
            </a:r>
            <a:r>
              <a:rPr lang="en-IN"/>
              <a:t>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836" name="Google Shape;836;p102"/>
          <p:cNvPicPr preferRelativeResize="0"/>
          <p:nvPr/>
        </p:nvPicPr>
        <p:blipFill rotWithShape="1">
          <a:blip r:embed="rId3">
            <a:alphaModFix/>
          </a:blip>
          <a:srcRect l="16176" t="11314" r="28675" b="49998"/>
          <a:stretch/>
        </p:blipFill>
        <p:spPr>
          <a:xfrm>
            <a:off x="1451579" y="3869491"/>
            <a:ext cx="4320000" cy="160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02"/>
          <p:cNvPicPr preferRelativeResize="0"/>
          <p:nvPr/>
        </p:nvPicPr>
        <p:blipFill rotWithShape="1">
          <a:blip r:embed="rId4">
            <a:alphaModFix/>
          </a:blip>
          <a:srcRect r="25954" b="67647"/>
          <a:stretch/>
        </p:blipFill>
        <p:spPr>
          <a:xfrm>
            <a:off x="6374854" y="3869491"/>
            <a:ext cx="4680000" cy="108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HTTP METHODS</a:t>
            </a:r>
            <a:endParaRPr/>
          </a:p>
        </p:txBody>
      </p:sp>
      <p:graphicFrame>
        <p:nvGraphicFramePr>
          <p:cNvPr id="843" name="Google Shape;843;p103"/>
          <p:cNvGraphicFramePr/>
          <p:nvPr/>
        </p:nvGraphicFramePr>
        <p:xfrm>
          <a:off x="1450975" y="20161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{A60D3744-A7D9-44E0-8D52-8414E7F957B1}</a:tableStyleId>
              </a:tblPr>
              <a:tblGrid>
                <a:gridCol w="48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GET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POST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Appends the form data to the URL in name=value pairs.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Appends the form data inside the body of the HTTP request.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NEVER use GET to send sensitive data as the data is visible in the URL.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Always use POST if the form data contains sensitive or personal information.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The length of a URL is limited (2048 characters).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POST has no size limitations, and can be used to send large amounts of data.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Useful for form submissions where a user wants to bookmark the result.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Form submissions with POST cannot be bookmarked.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ATTRIBUTES</a:t>
            </a:r>
            <a:endParaRPr/>
          </a:p>
        </p:txBody>
      </p:sp>
      <p:sp>
        <p:nvSpPr>
          <p:cNvPr id="849" name="Google Shape;849;p10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autocomplete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whether a form should have autocomplete on or off.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When on, the browser automatically complete values based on values that the user has entered before.</a:t>
            </a:r>
            <a:endParaRPr/>
          </a:p>
        </p:txBody>
      </p:sp>
      <p:pic>
        <p:nvPicPr>
          <p:cNvPr id="850" name="Google Shape;850;p104"/>
          <p:cNvPicPr preferRelativeResize="0"/>
          <p:nvPr/>
        </p:nvPicPr>
        <p:blipFill rotWithShape="1">
          <a:blip r:embed="rId3">
            <a:alphaModFix/>
          </a:blip>
          <a:srcRect t="12284" r="71250" b="66817"/>
          <a:stretch/>
        </p:blipFill>
        <p:spPr>
          <a:xfrm>
            <a:off x="7549654" y="3695307"/>
            <a:ext cx="3505200" cy="135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4"/>
          <p:cNvPicPr preferRelativeResize="0"/>
          <p:nvPr/>
        </p:nvPicPr>
        <p:blipFill rotWithShape="1">
          <a:blip r:embed="rId4">
            <a:alphaModFix/>
          </a:blip>
          <a:srcRect l="16249" t="11313" r="23530" b="44117"/>
          <a:stretch/>
        </p:blipFill>
        <p:spPr>
          <a:xfrm>
            <a:off x="1451579" y="3626344"/>
            <a:ext cx="4680000" cy="18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ATTRIBUTES</a:t>
            </a:r>
            <a:endParaRPr/>
          </a:p>
        </p:txBody>
      </p:sp>
      <p:sp>
        <p:nvSpPr>
          <p:cNvPr id="857" name="Google Shape;857;p105"/>
          <p:cNvSpPr txBox="1">
            <a:spLocks noGrp="1"/>
          </p:cNvSpPr>
          <p:nvPr>
            <p:ph type="body" idx="1"/>
          </p:nvPr>
        </p:nvSpPr>
        <p:spPr>
          <a:xfrm>
            <a:off x="1451579" y="1981586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novalidate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Is a Boolean attribute (value = true/false)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When present, specifies that the form data should not be validated when submitted.</a:t>
            </a:r>
            <a:endParaRPr/>
          </a:p>
        </p:txBody>
      </p:sp>
      <p:pic>
        <p:nvPicPr>
          <p:cNvPr id="858" name="Google Shape;858;p105"/>
          <p:cNvPicPr preferRelativeResize="0"/>
          <p:nvPr/>
        </p:nvPicPr>
        <p:blipFill rotWithShape="1">
          <a:blip r:embed="rId3">
            <a:alphaModFix/>
          </a:blip>
          <a:srcRect l="16250" t="11038" r="32427" b="54497"/>
          <a:stretch/>
        </p:blipFill>
        <p:spPr>
          <a:xfrm>
            <a:off x="1451579" y="3762685"/>
            <a:ext cx="4680000" cy="166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05"/>
          <p:cNvPicPr preferRelativeResize="0"/>
          <p:nvPr/>
        </p:nvPicPr>
        <p:blipFill rotWithShape="1">
          <a:blip r:embed="rId4">
            <a:alphaModFix/>
          </a:blip>
          <a:srcRect r="27794" b="72347"/>
          <a:stretch/>
        </p:blipFill>
        <p:spPr>
          <a:xfrm>
            <a:off x="6374854" y="3762685"/>
            <a:ext cx="4680000" cy="952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COLOR</a:t>
            </a:r>
            <a:endParaRPr/>
          </a:p>
        </p:txBody>
      </p:sp>
      <p:sp>
        <p:nvSpPr>
          <p:cNvPr id="865" name="Google Shape;865;p10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&lt;input type=“color”&gt; is used for input fields that should contain a color.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 color picker shows up in the input field.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866" name="Google Shape;866;p106"/>
          <p:cNvPicPr preferRelativeResize="0"/>
          <p:nvPr/>
        </p:nvPicPr>
        <p:blipFill rotWithShape="1">
          <a:blip r:embed="rId3">
            <a:alphaModFix/>
          </a:blip>
          <a:srcRect l="16174" t="11038" r="31470" b="54775"/>
          <a:stretch/>
        </p:blipFill>
        <p:spPr>
          <a:xfrm>
            <a:off x="1451579" y="3074896"/>
            <a:ext cx="4680000" cy="162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06"/>
          <p:cNvPicPr preferRelativeResize="0"/>
          <p:nvPr/>
        </p:nvPicPr>
        <p:blipFill rotWithShape="1">
          <a:blip r:embed="rId4">
            <a:alphaModFix/>
          </a:blip>
          <a:srcRect t="12007" r="71103" b="50000"/>
          <a:stretch/>
        </p:blipFill>
        <p:spPr>
          <a:xfrm>
            <a:off x="7531725" y="3074896"/>
            <a:ext cx="3523129" cy="24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DATE</a:t>
            </a:r>
            <a:endParaRPr/>
          </a:p>
        </p:txBody>
      </p:sp>
      <p:sp>
        <p:nvSpPr>
          <p:cNvPr id="873" name="Google Shape;873;p10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type=“date”&gt; is used for input fields that should contain a date.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Depending upon the browser, a date picker shows up in the input field.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874" name="Google Shape;874;p107"/>
          <p:cNvPicPr preferRelativeResize="0"/>
          <p:nvPr/>
        </p:nvPicPr>
        <p:blipFill rotWithShape="1">
          <a:blip r:embed="rId3">
            <a:alphaModFix/>
          </a:blip>
          <a:srcRect l="16176" t="11176" r="35294" b="57542"/>
          <a:stretch/>
        </p:blipFill>
        <p:spPr>
          <a:xfrm>
            <a:off x="1451579" y="3119718"/>
            <a:ext cx="4680000" cy="160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7"/>
          <p:cNvPicPr preferRelativeResize="0"/>
          <p:nvPr/>
        </p:nvPicPr>
        <p:blipFill rotWithShape="1">
          <a:blip r:embed="rId4">
            <a:alphaModFix/>
          </a:blip>
          <a:srcRect t="12007" r="72941" b="43978"/>
          <a:stretch/>
        </p:blipFill>
        <p:spPr>
          <a:xfrm>
            <a:off x="7755842" y="3119718"/>
            <a:ext cx="3299012" cy="285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DATE</a:t>
            </a:r>
            <a:endParaRPr/>
          </a:p>
        </p:txBody>
      </p:sp>
      <p:sp>
        <p:nvSpPr>
          <p:cNvPr id="881" name="Google Shape;881;p10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 </a:t>
            </a:r>
            <a:r>
              <a:rPr lang="en-IN" b="1" i="1"/>
              <a:t>min</a:t>
            </a:r>
            <a:r>
              <a:rPr lang="en-IN"/>
              <a:t> and </a:t>
            </a:r>
            <a:r>
              <a:rPr lang="en-IN" b="1" i="1"/>
              <a:t>max</a:t>
            </a:r>
            <a:r>
              <a:rPr lang="en-IN"/>
              <a:t> attributes to add restrictions to date selection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882" name="Google Shape;882;p108"/>
          <p:cNvPicPr preferRelativeResize="0"/>
          <p:nvPr/>
        </p:nvPicPr>
        <p:blipFill rotWithShape="1">
          <a:blip r:embed="rId3">
            <a:alphaModFix/>
          </a:blip>
          <a:srcRect l="16103" t="11313" r="22351" b="51869"/>
          <a:stretch/>
        </p:blipFill>
        <p:spPr>
          <a:xfrm>
            <a:off x="1451579" y="2685344"/>
            <a:ext cx="4680000" cy="148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08"/>
          <p:cNvPicPr preferRelativeResize="0"/>
          <p:nvPr/>
        </p:nvPicPr>
        <p:blipFill rotWithShape="1">
          <a:blip r:embed="rId4">
            <a:alphaModFix/>
          </a:blip>
          <a:srcRect t="12145" r="70368" b="46886"/>
          <a:stretch/>
        </p:blipFill>
        <p:spPr>
          <a:xfrm>
            <a:off x="7442078" y="2685344"/>
            <a:ext cx="3612776" cy="265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DATETIME LOCAL</a:t>
            </a:r>
            <a:endParaRPr/>
          </a:p>
        </p:txBody>
      </p:sp>
      <p:sp>
        <p:nvSpPr>
          <p:cNvPr id="889" name="Google Shape;889;p10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type=“datetime-local”&gt; is used for input fields that should contain a date and time, with no time zone.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Depending upon the browser, a date picker shows up in the input field.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890" name="Google Shape;890;p109"/>
          <p:cNvPicPr preferRelativeResize="0"/>
          <p:nvPr/>
        </p:nvPicPr>
        <p:blipFill rotWithShape="1">
          <a:blip r:embed="rId3">
            <a:alphaModFix/>
          </a:blip>
          <a:srcRect t="12007" r="62426" b="47301"/>
          <a:stretch/>
        </p:blipFill>
        <p:spPr>
          <a:xfrm>
            <a:off x="6374854" y="3290046"/>
            <a:ext cx="4680000" cy="269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9"/>
          <p:cNvPicPr preferRelativeResize="0"/>
          <p:nvPr/>
        </p:nvPicPr>
        <p:blipFill rotWithShape="1">
          <a:blip r:embed="rId4">
            <a:alphaModFix/>
          </a:blip>
          <a:srcRect l="16101" t="10573" r="26397" b="56711"/>
          <a:stretch/>
        </p:blipFill>
        <p:spPr>
          <a:xfrm>
            <a:off x="1451579" y="3741038"/>
            <a:ext cx="4680000" cy="141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MONTH</a:t>
            </a:r>
            <a:endParaRPr/>
          </a:p>
        </p:txBody>
      </p:sp>
      <p:sp>
        <p:nvSpPr>
          <p:cNvPr id="897" name="Google Shape;897;p11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type=“month”&gt; allows user to select a month and year.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Depending upon the browser, a date picker shows up in the input field.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898" name="Google Shape;898;p110"/>
          <p:cNvPicPr preferRelativeResize="0"/>
          <p:nvPr/>
        </p:nvPicPr>
        <p:blipFill rotWithShape="1">
          <a:blip r:embed="rId3">
            <a:alphaModFix/>
          </a:blip>
          <a:srcRect l="16174" t="11312" r="31324" b="56850"/>
          <a:stretch/>
        </p:blipFill>
        <p:spPr>
          <a:xfrm>
            <a:off x="1451579" y="3245223"/>
            <a:ext cx="4680000" cy="150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110"/>
          <p:cNvPicPr preferRelativeResize="0"/>
          <p:nvPr/>
        </p:nvPicPr>
        <p:blipFill rotWithShape="1">
          <a:blip r:embed="rId4">
            <a:alphaModFix/>
          </a:blip>
          <a:srcRect t="12007" r="71250" b="59341"/>
          <a:stretch/>
        </p:blipFill>
        <p:spPr>
          <a:xfrm>
            <a:off x="6374854" y="3245223"/>
            <a:ext cx="4680000" cy="247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FIRST HTML PAGE – VIEW IN BROWSER</a:t>
            </a:r>
            <a:endParaRPr/>
          </a:p>
        </p:txBody>
      </p:sp>
      <p:sp>
        <p:nvSpPr>
          <p:cNvPr id="163" name="Google Shape;163;p1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Double click on the .html/.htm file </a:t>
            </a:r>
            <a:r>
              <a:rPr lang="en-IN" b="1"/>
              <a:t>OR </a:t>
            </a:r>
            <a:r>
              <a:rPr lang="en-IN"/>
              <a:t>right-click &gt; </a:t>
            </a:r>
            <a:r>
              <a:rPr lang="en-IN" b="1"/>
              <a:t>Open with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055" y="2467535"/>
            <a:ext cx="5353396" cy="28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1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TIME</a:t>
            </a:r>
            <a:endParaRPr/>
          </a:p>
        </p:txBody>
      </p:sp>
      <p:sp>
        <p:nvSpPr>
          <p:cNvPr id="905" name="Google Shape;905;p11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type=“time”&gt; allows the user to select a time (no time zone).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Depending upon the browser, a time picker shows up in the input field.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06" name="Google Shape;906;p111"/>
          <p:cNvPicPr preferRelativeResize="0"/>
          <p:nvPr/>
        </p:nvPicPr>
        <p:blipFill rotWithShape="1">
          <a:blip r:embed="rId3">
            <a:alphaModFix/>
          </a:blip>
          <a:srcRect l="16250" t="11038" r="41912" b="56573"/>
          <a:stretch/>
        </p:blipFill>
        <p:spPr>
          <a:xfrm>
            <a:off x="1451579" y="3119717"/>
            <a:ext cx="4680000" cy="192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11"/>
          <p:cNvPicPr preferRelativeResize="0"/>
          <p:nvPr/>
        </p:nvPicPr>
        <p:blipFill rotWithShape="1">
          <a:blip r:embed="rId4">
            <a:alphaModFix/>
          </a:blip>
          <a:srcRect t="12145" r="80368" b="48546"/>
          <a:stretch/>
        </p:blipFill>
        <p:spPr>
          <a:xfrm>
            <a:off x="7611035" y="3119717"/>
            <a:ext cx="2393576" cy="254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1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WEEK</a:t>
            </a:r>
            <a:endParaRPr/>
          </a:p>
        </p:txBody>
      </p:sp>
      <p:sp>
        <p:nvSpPr>
          <p:cNvPr id="913" name="Google Shape;913;p11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type=“week”&gt; allows the user to select a week and year.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Depending upon the browser, a date picker shows up in the input field.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14" name="Google Shape;914;p112"/>
          <p:cNvPicPr preferRelativeResize="0"/>
          <p:nvPr/>
        </p:nvPicPr>
        <p:blipFill rotWithShape="1">
          <a:blip r:embed="rId3">
            <a:alphaModFix/>
          </a:blip>
          <a:srcRect t="12007" r="74265" b="47301"/>
          <a:stretch/>
        </p:blipFill>
        <p:spPr>
          <a:xfrm>
            <a:off x="7917207" y="2992699"/>
            <a:ext cx="3137647" cy="26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12"/>
          <p:cNvPicPr preferRelativeResize="0"/>
          <p:nvPr/>
        </p:nvPicPr>
        <p:blipFill rotWithShape="1">
          <a:blip r:embed="rId4">
            <a:alphaModFix/>
          </a:blip>
          <a:srcRect l="16249" t="11038" r="37868" b="56735"/>
          <a:stretch/>
        </p:blipFill>
        <p:spPr>
          <a:xfrm>
            <a:off x="1451579" y="2992699"/>
            <a:ext cx="4680000" cy="174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EMAIL</a:t>
            </a:r>
            <a:endParaRPr/>
          </a:p>
        </p:txBody>
      </p:sp>
      <p:sp>
        <p:nvSpPr>
          <p:cNvPr id="921" name="Google Shape;921;p11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type=“email”&gt; is used for input fields that should contain an e-mail address.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Depending on the browser support, the e-mail address will be validated on form submission.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Smartphones may recognize the email type and add ".com" to the keyboard to match email input.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22" name="Google Shape;922;p113"/>
          <p:cNvPicPr preferRelativeResize="0"/>
          <p:nvPr/>
        </p:nvPicPr>
        <p:blipFill rotWithShape="1">
          <a:blip r:embed="rId3">
            <a:alphaModFix/>
          </a:blip>
          <a:srcRect l="16250" t="11039" r="41837" b="57266"/>
          <a:stretch/>
        </p:blipFill>
        <p:spPr>
          <a:xfrm>
            <a:off x="1451579" y="4161562"/>
            <a:ext cx="4680000" cy="18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13"/>
          <p:cNvPicPr preferRelativeResize="0"/>
          <p:nvPr/>
        </p:nvPicPr>
        <p:blipFill rotWithShape="1">
          <a:blip r:embed="rId4">
            <a:alphaModFix/>
          </a:blip>
          <a:srcRect t="12145" r="70073" b="69308"/>
          <a:stretch/>
        </p:blipFill>
        <p:spPr>
          <a:xfrm>
            <a:off x="6374854" y="4161562"/>
            <a:ext cx="4680000" cy="154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FILE</a:t>
            </a:r>
            <a:endParaRPr/>
          </a:p>
        </p:txBody>
      </p:sp>
      <p:sp>
        <p:nvSpPr>
          <p:cNvPr id="929" name="Google Shape;929;p11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type=“file”&gt; defines a </a:t>
            </a:r>
            <a:r>
              <a:rPr lang="en-IN" b="1" i="1"/>
              <a:t>file-select</a:t>
            </a:r>
            <a:r>
              <a:rPr lang="en-IN"/>
              <a:t> field and a </a:t>
            </a:r>
            <a:r>
              <a:rPr lang="en-IN" b="1" i="1"/>
              <a:t>Browse</a:t>
            </a:r>
            <a:r>
              <a:rPr lang="en-IN"/>
              <a:t> button for file uploads.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30" name="Google Shape;930;p114"/>
          <p:cNvPicPr preferRelativeResize="0"/>
          <p:nvPr/>
        </p:nvPicPr>
        <p:blipFill rotWithShape="1">
          <a:blip r:embed="rId3">
            <a:alphaModFix/>
          </a:blip>
          <a:srcRect l="16249" t="11314" r="41030" b="57820"/>
          <a:stretch/>
        </p:blipFill>
        <p:spPr>
          <a:xfrm>
            <a:off x="1451579" y="2779060"/>
            <a:ext cx="4680000" cy="179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14"/>
          <p:cNvPicPr preferRelativeResize="0"/>
          <p:nvPr/>
        </p:nvPicPr>
        <p:blipFill rotWithShape="1">
          <a:blip r:embed="rId4">
            <a:alphaModFix/>
          </a:blip>
          <a:srcRect t="12007" r="77206" b="81756"/>
          <a:stretch/>
        </p:blipFill>
        <p:spPr>
          <a:xfrm>
            <a:off x="6374854" y="2748671"/>
            <a:ext cx="4680000" cy="68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14"/>
          <p:cNvPicPr preferRelativeResize="0"/>
          <p:nvPr/>
        </p:nvPicPr>
        <p:blipFill rotWithShape="1">
          <a:blip r:embed="rId5">
            <a:alphaModFix/>
          </a:blip>
          <a:srcRect t="12007" r="65221" b="79193"/>
          <a:stretch/>
        </p:blipFill>
        <p:spPr>
          <a:xfrm>
            <a:off x="6374854" y="3946293"/>
            <a:ext cx="4680000" cy="6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FILE</a:t>
            </a:r>
            <a:endParaRPr/>
          </a:p>
        </p:txBody>
      </p:sp>
      <p:sp>
        <p:nvSpPr>
          <p:cNvPr id="938" name="Google Shape;938;p11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multiple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that the user is allowed to enter/select more than one value in the input field.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Works with email and file input types.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939" name="Google Shape;939;p115"/>
          <p:cNvPicPr preferRelativeResize="0"/>
          <p:nvPr/>
        </p:nvPicPr>
        <p:blipFill rotWithShape="1">
          <a:blip r:embed="rId3">
            <a:alphaModFix/>
          </a:blip>
          <a:srcRect l="16103" t="11037" r="34632" b="56988"/>
          <a:stretch/>
        </p:blipFill>
        <p:spPr>
          <a:xfrm>
            <a:off x="1388826" y="3604553"/>
            <a:ext cx="5400000" cy="18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15"/>
          <p:cNvPicPr preferRelativeResize="0"/>
          <p:nvPr/>
        </p:nvPicPr>
        <p:blipFill rotWithShape="1">
          <a:blip r:embed="rId4">
            <a:alphaModFix/>
          </a:blip>
          <a:srcRect t="12284" r="81618" b="71516"/>
          <a:stretch/>
        </p:blipFill>
        <p:spPr>
          <a:xfrm>
            <a:off x="7238854" y="3642191"/>
            <a:ext cx="3816000" cy="178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HIDDEN</a:t>
            </a:r>
            <a:endParaRPr/>
          </a:p>
        </p:txBody>
      </p:sp>
      <p:sp>
        <p:nvSpPr>
          <p:cNvPr id="946" name="Google Shape;946;p11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type=“hidden”&gt; defines a hidden (not visible to user) input field.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It is visible using browser’s developer’s tools or </a:t>
            </a:r>
            <a:r>
              <a:rPr lang="en-IN" b="1"/>
              <a:t>View Source</a:t>
            </a:r>
            <a:r>
              <a:rPr lang="en-IN"/>
              <a:t> functionality.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To include data that can’t be seen or modified by users.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47" name="Google Shape;947;p116"/>
          <p:cNvPicPr preferRelativeResize="0"/>
          <p:nvPr/>
        </p:nvPicPr>
        <p:blipFill rotWithShape="1">
          <a:blip r:embed="rId3">
            <a:alphaModFix/>
          </a:blip>
          <a:srcRect l="16177" t="11038" r="29483" b="55051"/>
          <a:stretch/>
        </p:blipFill>
        <p:spPr>
          <a:xfrm>
            <a:off x="1451579" y="3657601"/>
            <a:ext cx="4680000" cy="155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16"/>
          <p:cNvPicPr preferRelativeResize="0"/>
          <p:nvPr/>
        </p:nvPicPr>
        <p:blipFill rotWithShape="1">
          <a:blip r:embed="rId4">
            <a:alphaModFix/>
          </a:blip>
          <a:srcRect t="12284" r="80588" b="74321"/>
          <a:stretch/>
        </p:blipFill>
        <p:spPr>
          <a:xfrm>
            <a:off x="6374854" y="3657601"/>
            <a:ext cx="4680000" cy="1715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NUMBER</a:t>
            </a:r>
            <a:endParaRPr/>
          </a:p>
        </p:txBody>
      </p:sp>
      <p:sp>
        <p:nvSpPr>
          <p:cNvPr id="954" name="Google Shape;954;p11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type=“number”&gt; is used for input fields that should contain numerical value.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 Use </a:t>
            </a:r>
            <a:r>
              <a:rPr lang="en-IN" b="1" i="1"/>
              <a:t>min</a:t>
            </a:r>
            <a:r>
              <a:rPr lang="en-IN"/>
              <a:t> and </a:t>
            </a:r>
            <a:r>
              <a:rPr lang="en-IN" b="1" i="1"/>
              <a:t>max</a:t>
            </a:r>
            <a:r>
              <a:rPr lang="en-IN"/>
              <a:t> attributes to add restrictions on what numbers are accepted.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 </a:t>
            </a:r>
            <a:r>
              <a:rPr lang="en-IN" b="1" i="1"/>
              <a:t>step </a:t>
            </a:r>
            <a:r>
              <a:rPr lang="en-IN"/>
              <a:t>attribute to specify the interval between numbers.</a:t>
            </a:r>
            <a:endParaRPr/>
          </a:p>
        </p:txBody>
      </p:sp>
      <p:pic>
        <p:nvPicPr>
          <p:cNvPr id="955" name="Google Shape;955;p117"/>
          <p:cNvPicPr preferRelativeResize="0"/>
          <p:nvPr/>
        </p:nvPicPr>
        <p:blipFill rotWithShape="1">
          <a:blip r:embed="rId3">
            <a:alphaModFix/>
          </a:blip>
          <a:srcRect l="16249" t="11176" r="24486" b="57129"/>
          <a:stretch/>
        </p:blipFill>
        <p:spPr>
          <a:xfrm>
            <a:off x="1451579" y="3164541"/>
            <a:ext cx="4680000" cy="132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17"/>
          <p:cNvPicPr preferRelativeResize="0"/>
          <p:nvPr/>
        </p:nvPicPr>
        <p:blipFill rotWithShape="1">
          <a:blip r:embed="rId4">
            <a:alphaModFix/>
          </a:blip>
          <a:srcRect t="12145" r="72426" b="69092"/>
          <a:stretch/>
        </p:blipFill>
        <p:spPr>
          <a:xfrm>
            <a:off x="6374854" y="3164541"/>
            <a:ext cx="4680000" cy="169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RANGE</a:t>
            </a:r>
            <a:endParaRPr/>
          </a:p>
        </p:txBody>
      </p:sp>
      <p:sp>
        <p:nvSpPr>
          <p:cNvPr id="962" name="Google Shape;962;p11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type=“range”&gt; defines a control for entering a number whose </a:t>
            </a:r>
            <a:r>
              <a:rPr lang="en-IN" b="1" i="1"/>
              <a:t>exact value is not important</a:t>
            </a:r>
            <a:r>
              <a:rPr lang="en-IN"/>
              <a:t> (Similar to slider control).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Default range is 0 to 100.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Restrict the range using </a:t>
            </a:r>
            <a:r>
              <a:rPr lang="en-IN" b="1" i="1"/>
              <a:t>min</a:t>
            </a:r>
            <a:r>
              <a:rPr lang="en-IN"/>
              <a:t>, </a:t>
            </a:r>
            <a:r>
              <a:rPr lang="en-IN" b="1" i="1"/>
              <a:t>max </a:t>
            </a:r>
            <a:r>
              <a:rPr lang="en-IN"/>
              <a:t>and </a:t>
            </a:r>
            <a:r>
              <a:rPr lang="en-IN" b="1" i="1"/>
              <a:t>step </a:t>
            </a:r>
            <a:r>
              <a:rPr lang="en-IN"/>
              <a:t>attributes.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63" name="Google Shape;963;p118"/>
          <p:cNvPicPr preferRelativeResize="0"/>
          <p:nvPr/>
        </p:nvPicPr>
        <p:blipFill rotWithShape="1">
          <a:blip r:embed="rId3">
            <a:alphaModFix/>
          </a:blip>
          <a:srcRect l="16249" t="11176" r="31543" b="56990"/>
          <a:stretch/>
        </p:blipFill>
        <p:spPr>
          <a:xfrm>
            <a:off x="1451579" y="3950289"/>
            <a:ext cx="4680000" cy="151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18"/>
          <p:cNvPicPr preferRelativeResize="0"/>
          <p:nvPr/>
        </p:nvPicPr>
        <p:blipFill rotWithShape="1">
          <a:blip r:embed="rId4">
            <a:alphaModFix/>
          </a:blip>
          <a:srcRect t="12144" r="61614" b="64448"/>
          <a:stretch/>
        </p:blipFill>
        <p:spPr>
          <a:xfrm>
            <a:off x="6374854" y="3950289"/>
            <a:ext cx="4680000" cy="151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SEARCH</a:t>
            </a:r>
            <a:endParaRPr/>
          </a:p>
        </p:txBody>
      </p:sp>
      <p:sp>
        <p:nvSpPr>
          <p:cNvPr id="970" name="Google Shape;970;p11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type=“search”&gt; is used for search fields.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input field behaves like a regular text field.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71" name="Google Shape;971;p119"/>
          <p:cNvPicPr preferRelativeResize="0"/>
          <p:nvPr/>
        </p:nvPicPr>
        <p:blipFill rotWithShape="1">
          <a:blip r:embed="rId3">
            <a:alphaModFix/>
          </a:blip>
          <a:srcRect l="16177" t="11038" r="36912" b="56849"/>
          <a:stretch/>
        </p:blipFill>
        <p:spPr>
          <a:xfrm>
            <a:off x="1451579" y="3512487"/>
            <a:ext cx="4680000" cy="170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9"/>
          <p:cNvPicPr preferRelativeResize="0"/>
          <p:nvPr/>
        </p:nvPicPr>
        <p:blipFill rotWithShape="1">
          <a:blip r:embed="rId4">
            <a:alphaModFix/>
          </a:blip>
          <a:srcRect t="12145" r="64559" b="65156"/>
          <a:stretch/>
        </p:blipFill>
        <p:spPr>
          <a:xfrm>
            <a:off x="6374854" y="3512487"/>
            <a:ext cx="4680000" cy="159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2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TEL</a:t>
            </a:r>
            <a:endParaRPr/>
          </a:p>
        </p:txBody>
      </p:sp>
      <p:sp>
        <p:nvSpPr>
          <p:cNvPr id="978" name="Google Shape;978;p12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&lt;input type=“tel”&gt; is used for input fields that should contain a telephone number.</a:t>
            </a: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</a:t>
            </a:r>
            <a:r>
              <a:rPr lang="en-IN" b="1" i="1"/>
              <a:t>pattern </a:t>
            </a:r>
            <a:r>
              <a:rPr lang="en-IN"/>
              <a:t>attribute is the JavaScript regular expression that the input value must match.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 sz="2000"/>
              <a:t>Required Format in the example: 123-45-678</a:t>
            </a:r>
            <a:endParaRPr/>
          </a:p>
          <a:p>
            <a:pPr marL="228600" lvl="0" indent="-1111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b="1" i="1"/>
          </a:p>
        </p:txBody>
      </p:sp>
      <p:pic>
        <p:nvPicPr>
          <p:cNvPr id="979" name="Google Shape;979;p120"/>
          <p:cNvPicPr preferRelativeResize="0"/>
          <p:nvPr/>
        </p:nvPicPr>
        <p:blipFill rotWithShape="1">
          <a:blip r:embed="rId3">
            <a:alphaModFix/>
          </a:blip>
          <a:srcRect l="16103" t="11175" r="16249" b="56436"/>
          <a:stretch/>
        </p:blipFill>
        <p:spPr>
          <a:xfrm>
            <a:off x="1451579" y="2784520"/>
            <a:ext cx="5940000" cy="151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20"/>
          <p:cNvPicPr preferRelativeResize="0"/>
          <p:nvPr/>
        </p:nvPicPr>
        <p:blipFill rotWithShape="1">
          <a:blip r:embed="rId4">
            <a:alphaModFix/>
          </a:blip>
          <a:srcRect t="12284" r="75434" b="66125"/>
          <a:stretch/>
        </p:blipFill>
        <p:spPr>
          <a:xfrm>
            <a:off x="7720932" y="2784520"/>
            <a:ext cx="3333922" cy="15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HEADINGS</a:t>
            </a:r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Headings are titles or subtitles to be displayed on a web page.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HTML headings are defined with &lt;h1&gt; to &lt;h6&gt; tags.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&lt;h1&gt; defines the most important heading.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&lt;h1&gt; to be used for main heading followed by &lt;h2&gt;, &lt;h3&gt;, &lt;h4&gt;, ,h5&gt; and &lt;h6&gt;.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&lt;h6&gt; defines the least important heading.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Browser adds a margin before and after a heading.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Search engines use headings to index the structure and content of the web pages.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Each HTML heading has a default font size and can be changed using CSS.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>
                <a:solidFill>
                  <a:srgbClr val="FF0000"/>
                </a:solidFill>
              </a:rPr>
              <a:t>Don’t use HTML heading to make text Big or bold.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2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URL</a:t>
            </a:r>
            <a:endParaRPr/>
          </a:p>
        </p:txBody>
      </p:sp>
      <p:sp>
        <p:nvSpPr>
          <p:cNvPr id="986" name="Google Shape;986;p12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type=“url”&gt; is used for input fields that should contain a URL address.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Depending on browser support, the url field can be automatically validated when submitted.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Smartphones may recognize the url type, and add ".com" to the keyboard to match url input.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87" name="Google Shape;987;p121"/>
          <p:cNvPicPr preferRelativeResize="0"/>
          <p:nvPr/>
        </p:nvPicPr>
        <p:blipFill rotWithShape="1">
          <a:blip r:embed="rId3">
            <a:alphaModFix/>
          </a:blip>
          <a:srcRect l="16249" t="11038" r="37721" b="57959"/>
          <a:stretch/>
        </p:blipFill>
        <p:spPr>
          <a:xfrm>
            <a:off x="1451579" y="4186517"/>
            <a:ext cx="4680000" cy="167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21"/>
          <p:cNvPicPr preferRelativeResize="0"/>
          <p:nvPr/>
        </p:nvPicPr>
        <p:blipFill rotWithShape="1">
          <a:blip r:embed="rId4">
            <a:alphaModFix/>
          </a:blip>
          <a:srcRect t="12450" r="71838" b="71351"/>
          <a:stretch/>
        </p:blipFill>
        <p:spPr>
          <a:xfrm>
            <a:off x="7621372" y="4186517"/>
            <a:ext cx="3433482" cy="104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2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SELECT ELEMENT</a:t>
            </a:r>
            <a:endParaRPr/>
          </a:p>
        </p:txBody>
      </p:sp>
      <p:sp>
        <p:nvSpPr>
          <p:cNvPr id="994" name="Google Shape;994;p12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&lt;select&gt; element defines a drop-down list.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&lt;option&gt; element defines an option that can be selected.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By default, the first item in the drop-down list is selected.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995" name="Google Shape;995;p122"/>
          <p:cNvPicPr preferRelativeResize="0"/>
          <p:nvPr/>
        </p:nvPicPr>
        <p:blipFill rotWithShape="1">
          <a:blip r:embed="rId3">
            <a:alphaModFix/>
          </a:blip>
          <a:srcRect t="16340" r="8306" b="60653"/>
          <a:stretch/>
        </p:blipFill>
        <p:spPr>
          <a:xfrm>
            <a:off x="6374854" y="3343835"/>
            <a:ext cx="4680000" cy="152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22"/>
          <p:cNvPicPr preferRelativeResize="0"/>
          <p:nvPr/>
        </p:nvPicPr>
        <p:blipFill rotWithShape="1">
          <a:blip r:embed="rId4">
            <a:alphaModFix/>
          </a:blip>
          <a:srcRect l="16103" t="11176" r="37425" b="32353"/>
          <a:stretch/>
        </p:blipFill>
        <p:spPr>
          <a:xfrm>
            <a:off x="1451600" y="3343835"/>
            <a:ext cx="3345871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SELECT ELEMENT ATTRIBUTES</a:t>
            </a:r>
            <a:endParaRPr/>
          </a:p>
        </p:txBody>
      </p:sp>
      <p:sp>
        <p:nvSpPr>
          <p:cNvPr id="1002" name="Google Shape;1002;p12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selected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Defines a pre-selected option.</a:t>
            </a:r>
            <a:endParaRPr/>
          </a:p>
        </p:txBody>
      </p:sp>
      <p:pic>
        <p:nvPicPr>
          <p:cNvPr id="1003" name="Google Shape;1003;p123"/>
          <p:cNvPicPr preferRelativeResize="0"/>
          <p:nvPr/>
        </p:nvPicPr>
        <p:blipFill rotWithShape="1">
          <a:blip r:embed="rId3">
            <a:alphaModFix/>
          </a:blip>
          <a:srcRect l="16249" t="11176" r="36176" b="32492"/>
          <a:stretch/>
        </p:blipFill>
        <p:spPr>
          <a:xfrm>
            <a:off x="1451587" y="2967318"/>
            <a:ext cx="3948767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23"/>
          <p:cNvPicPr preferRelativeResize="0"/>
          <p:nvPr/>
        </p:nvPicPr>
        <p:blipFill rotWithShape="1">
          <a:blip r:embed="rId4">
            <a:alphaModFix/>
          </a:blip>
          <a:srcRect t="16340" r="9494" b="66536"/>
          <a:stretch/>
        </p:blipFill>
        <p:spPr>
          <a:xfrm>
            <a:off x="6374854" y="2046495"/>
            <a:ext cx="4680000" cy="114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23"/>
          <p:cNvPicPr preferRelativeResize="0"/>
          <p:nvPr/>
        </p:nvPicPr>
        <p:blipFill rotWithShape="1">
          <a:blip r:embed="rId5">
            <a:alphaModFix/>
          </a:blip>
          <a:srcRect t="15948" r="9155" b="52809"/>
          <a:stretch/>
        </p:blipFill>
        <p:spPr>
          <a:xfrm>
            <a:off x="6374854" y="3364598"/>
            <a:ext cx="4680000" cy="208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SELECT ELEMENT ATTRIBUTES</a:t>
            </a:r>
            <a:endParaRPr/>
          </a:p>
        </p:txBody>
      </p:sp>
      <p:sp>
        <p:nvSpPr>
          <p:cNvPr id="1011" name="Google Shape;1011;p12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size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the number of visible values.</a:t>
            </a:r>
            <a:endParaRPr/>
          </a:p>
        </p:txBody>
      </p:sp>
      <p:pic>
        <p:nvPicPr>
          <p:cNvPr id="1012" name="Google Shape;1012;p124"/>
          <p:cNvPicPr preferRelativeResize="0"/>
          <p:nvPr/>
        </p:nvPicPr>
        <p:blipFill rotWithShape="1">
          <a:blip r:embed="rId3">
            <a:alphaModFix/>
          </a:blip>
          <a:srcRect l="16176" t="11038" r="36250" b="32076"/>
          <a:stretch/>
        </p:blipFill>
        <p:spPr>
          <a:xfrm>
            <a:off x="1451586" y="2895598"/>
            <a:ext cx="4023677" cy="2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24"/>
          <p:cNvPicPr preferRelativeResize="0"/>
          <p:nvPr/>
        </p:nvPicPr>
        <p:blipFill rotWithShape="1">
          <a:blip r:embed="rId4">
            <a:alphaModFix/>
          </a:blip>
          <a:srcRect t="16339" r="22035" b="64313"/>
          <a:stretch/>
        </p:blipFill>
        <p:spPr>
          <a:xfrm>
            <a:off x="6374854" y="2895598"/>
            <a:ext cx="4680000" cy="150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SELECT ELEMENT ATTRIBUTES</a:t>
            </a:r>
            <a:endParaRPr/>
          </a:p>
        </p:txBody>
      </p:sp>
      <p:sp>
        <p:nvSpPr>
          <p:cNvPr id="1019" name="Google Shape;1019;p12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multiple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Allows to select more than one value.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Hold down </a:t>
            </a:r>
            <a:r>
              <a:rPr lang="en-IN" b="1"/>
              <a:t>ctrl</a:t>
            </a:r>
            <a:r>
              <a:rPr lang="en-IN"/>
              <a:t> button to select multiple options. For Mac, </a:t>
            </a:r>
            <a:r>
              <a:rPr lang="en-IN" b="1"/>
              <a:t>command </a:t>
            </a:r>
            <a:r>
              <a:rPr lang="en-IN"/>
              <a:t>button.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020" name="Google Shape;1020;p125"/>
          <p:cNvPicPr preferRelativeResize="0"/>
          <p:nvPr/>
        </p:nvPicPr>
        <p:blipFill rotWithShape="1">
          <a:blip r:embed="rId3">
            <a:alphaModFix/>
          </a:blip>
          <a:srcRect l="16250" t="11176" r="34778" b="31799"/>
          <a:stretch/>
        </p:blipFill>
        <p:spPr>
          <a:xfrm>
            <a:off x="1451579" y="3283933"/>
            <a:ext cx="349165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25"/>
          <p:cNvPicPr preferRelativeResize="0"/>
          <p:nvPr/>
        </p:nvPicPr>
        <p:blipFill rotWithShape="1">
          <a:blip r:embed="rId4">
            <a:alphaModFix/>
          </a:blip>
          <a:srcRect t="12284" r="76544" b="67785"/>
          <a:stretch/>
        </p:blipFill>
        <p:spPr>
          <a:xfrm>
            <a:off x="8195113" y="3283933"/>
            <a:ext cx="2859741" cy="129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TEXTAREA ELEMENT</a:t>
            </a:r>
            <a:endParaRPr/>
          </a:p>
        </p:txBody>
      </p:sp>
      <p:sp>
        <p:nvSpPr>
          <p:cNvPr id="1027" name="Google Shape;1027;p12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&lt;textarea&gt; element defines a multi-line input field (text area).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028" name="Google Shape;1028;p126"/>
          <p:cNvPicPr preferRelativeResize="0"/>
          <p:nvPr/>
        </p:nvPicPr>
        <p:blipFill rotWithShape="1">
          <a:blip r:embed="rId3">
            <a:alphaModFix/>
          </a:blip>
          <a:srcRect l="16174" t="10900" r="43456" b="50000"/>
          <a:stretch/>
        </p:blipFill>
        <p:spPr>
          <a:xfrm>
            <a:off x="1451579" y="2644589"/>
            <a:ext cx="4921625" cy="253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26"/>
          <p:cNvPicPr preferRelativeResize="0"/>
          <p:nvPr/>
        </p:nvPicPr>
        <p:blipFill rotWithShape="1">
          <a:blip r:embed="rId4">
            <a:alphaModFix/>
          </a:blip>
          <a:srcRect t="16340" r="10734" b="58300"/>
          <a:stretch/>
        </p:blipFill>
        <p:spPr>
          <a:xfrm>
            <a:off x="6490283" y="2670156"/>
            <a:ext cx="4564571" cy="16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2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TEXTAREA ELEMENT ATTRIBUTES</a:t>
            </a:r>
            <a:endParaRPr/>
          </a:p>
        </p:txBody>
      </p:sp>
      <p:sp>
        <p:nvSpPr>
          <p:cNvPr id="1035" name="Google Shape;1035;p12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rows </a:t>
            </a:r>
            <a:r>
              <a:rPr lang="en-IN"/>
              <a:t>and </a:t>
            </a:r>
            <a:r>
              <a:rPr lang="en-IN" b="1"/>
              <a:t>cols </a:t>
            </a:r>
            <a:r>
              <a:rPr lang="en-IN"/>
              <a:t>attributes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</a:t>
            </a:r>
            <a:r>
              <a:rPr lang="en-IN" b="1"/>
              <a:t>rows </a:t>
            </a:r>
            <a:r>
              <a:rPr lang="en-IN"/>
              <a:t>attribute specifies the visible number of lines in a text area.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</a:t>
            </a:r>
            <a:r>
              <a:rPr lang="en-IN" b="1"/>
              <a:t>cols </a:t>
            </a:r>
            <a:r>
              <a:rPr lang="en-IN"/>
              <a:t>attribute specifies the visible width of a text area.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036" name="Google Shape;1036;p127"/>
          <p:cNvPicPr preferRelativeResize="0"/>
          <p:nvPr/>
        </p:nvPicPr>
        <p:blipFill rotWithShape="1">
          <a:blip r:embed="rId3">
            <a:alphaModFix/>
          </a:blip>
          <a:srcRect l="16249" t="11176" r="30735" b="49999"/>
          <a:stretch/>
        </p:blipFill>
        <p:spPr>
          <a:xfrm>
            <a:off x="1451579" y="3532095"/>
            <a:ext cx="4680000" cy="18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127"/>
          <p:cNvPicPr preferRelativeResize="0"/>
          <p:nvPr/>
        </p:nvPicPr>
        <p:blipFill rotWithShape="1">
          <a:blip r:embed="rId4">
            <a:alphaModFix/>
          </a:blip>
          <a:srcRect t="16470" r="8814" b="52680"/>
          <a:stretch/>
        </p:blipFill>
        <p:spPr>
          <a:xfrm>
            <a:off x="6374854" y="3532095"/>
            <a:ext cx="4680000" cy="205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2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FIELDSET AND LEGEND ELEMENTS</a:t>
            </a:r>
            <a:endParaRPr/>
          </a:p>
        </p:txBody>
      </p:sp>
      <p:sp>
        <p:nvSpPr>
          <p:cNvPr id="1043" name="Google Shape;1043;p12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&lt;fieldset&gt; element is used to group related data in a form.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&lt;legend&gt; element defines a caption for the &lt;fieldset&gt; element.</a:t>
            </a:r>
            <a:endParaRPr/>
          </a:p>
        </p:txBody>
      </p:sp>
      <p:pic>
        <p:nvPicPr>
          <p:cNvPr id="1044" name="Google Shape;1044;p128"/>
          <p:cNvPicPr preferRelativeResize="0"/>
          <p:nvPr/>
        </p:nvPicPr>
        <p:blipFill rotWithShape="1">
          <a:blip r:embed="rId3">
            <a:alphaModFix/>
          </a:blip>
          <a:srcRect l="16323" t="11176" r="31249" b="39689"/>
          <a:stretch/>
        </p:blipFill>
        <p:spPr>
          <a:xfrm>
            <a:off x="1451579" y="3136191"/>
            <a:ext cx="4680000" cy="233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28"/>
          <p:cNvPicPr preferRelativeResize="0"/>
          <p:nvPr/>
        </p:nvPicPr>
        <p:blipFill rotWithShape="1">
          <a:blip r:embed="rId4">
            <a:alphaModFix/>
          </a:blip>
          <a:srcRect t="16340" r="8814" b="56631"/>
          <a:stretch/>
        </p:blipFill>
        <p:spPr>
          <a:xfrm>
            <a:off x="6253216" y="3136191"/>
            <a:ext cx="4680000" cy="17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2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DATALIST ELEMENT</a:t>
            </a:r>
            <a:endParaRPr/>
          </a:p>
        </p:txBody>
      </p:sp>
      <p:sp>
        <p:nvSpPr>
          <p:cNvPr id="1051" name="Google Shape;1051;p12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&lt;datalist&gt; element specifies a list of pre-defined options for an &lt;input&gt; element.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User sees a drop-down list of the pre-defined options as they input the data.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list </a:t>
            </a:r>
            <a:r>
              <a:rPr lang="en-IN"/>
              <a:t>attribute of the &lt;input&gt; element must refer the </a:t>
            </a:r>
            <a:r>
              <a:rPr lang="en-IN" b="1"/>
              <a:t>id </a:t>
            </a:r>
            <a:r>
              <a:rPr lang="en-IN"/>
              <a:t>attribute of the &lt;datalist&gt; element.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052" name="Google Shape;1052;p129"/>
          <p:cNvPicPr preferRelativeResize="0"/>
          <p:nvPr/>
        </p:nvPicPr>
        <p:blipFill rotWithShape="1">
          <a:blip r:embed="rId3">
            <a:alphaModFix/>
          </a:blip>
          <a:srcRect l="16103" t="10900" r="29559" b="37057"/>
          <a:stretch/>
        </p:blipFill>
        <p:spPr>
          <a:xfrm>
            <a:off x="1451579" y="3828323"/>
            <a:ext cx="3537773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29"/>
          <p:cNvPicPr preferRelativeResize="0"/>
          <p:nvPr/>
        </p:nvPicPr>
        <p:blipFill rotWithShape="1">
          <a:blip r:embed="rId4">
            <a:alphaModFix/>
          </a:blip>
          <a:srcRect t="16209" r="11019" b="41961"/>
          <a:stretch/>
        </p:blipFill>
        <p:spPr>
          <a:xfrm>
            <a:off x="8160693" y="3828323"/>
            <a:ext cx="2894161" cy="1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3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OUTPUT ELEMENT</a:t>
            </a:r>
            <a:endParaRPr/>
          </a:p>
        </p:txBody>
      </p:sp>
      <p:sp>
        <p:nvSpPr>
          <p:cNvPr id="1059" name="Google Shape;1059;p13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&lt;output&gt; element represents the result of a calculation.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060" name="Google Shape;1060;p130"/>
          <p:cNvPicPr preferRelativeResize="0"/>
          <p:nvPr/>
        </p:nvPicPr>
        <p:blipFill rotWithShape="1">
          <a:blip r:embed="rId3">
            <a:alphaModFix/>
          </a:blip>
          <a:srcRect l="16176" t="11038" r="30368" b="5778"/>
          <a:stretch/>
        </p:blipFill>
        <p:spPr>
          <a:xfrm>
            <a:off x="1451586" y="2563905"/>
            <a:ext cx="34838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30"/>
          <p:cNvPicPr preferRelativeResize="0"/>
          <p:nvPr/>
        </p:nvPicPr>
        <p:blipFill rotWithShape="1">
          <a:blip r:embed="rId4">
            <a:alphaModFix/>
          </a:blip>
          <a:srcRect t="16599" r="8736" b="55162"/>
          <a:stretch/>
        </p:blipFill>
        <p:spPr>
          <a:xfrm>
            <a:off x="6374854" y="2563905"/>
            <a:ext cx="4680000" cy="188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HEADINGS</a:t>
            </a:r>
            <a:endParaRPr/>
          </a:p>
        </p:txBody>
      </p:sp>
      <p:pic>
        <p:nvPicPr>
          <p:cNvPr id="176" name="Google Shape;176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2240" r="58377" b="42312"/>
          <a:stretch/>
        </p:blipFill>
        <p:spPr>
          <a:xfrm>
            <a:off x="6518841" y="2028772"/>
            <a:ext cx="4536014" cy="3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"/>
          <p:cNvPicPr preferRelativeResize="0"/>
          <p:nvPr/>
        </p:nvPicPr>
        <p:blipFill rotWithShape="1">
          <a:blip r:embed="rId4">
            <a:alphaModFix/>
          </a:blip>
          <a:srcRect l="11907" t="11038" r="45459" b="32421"/>
          <a:stretch/>
        </p:blipFill>
        <p:spPr>
          <a:xfrm>
            <a:off x="1451578" y="2028772"/>
            <a:ext cx="4680000" cy="329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AUDIO</a:t>
            </a:r>
            <a:endParaRPr/>
          </a:p>
        </p:txBody>
      </p:sp>
      <p:sp>
        <p:nvSpPr>
          <p:cNvPr id="1067" name="Google Shape;1067;p13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HTML &lt;audio&gt; element is used to play an audio file on a web page.</a:t>
            </a: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</a:t>
            </a:r>
            <a:r>
              <a:rPr lang="en-IN" b="1"/>
              <a:t>controls </a:t>
            </a:r>
            <a:r>
              <a:rPr lang="en-IN"/>
              <a:t>attribute adds audio controls like play, pause and volume.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</a:t>
            </a:r>
            <a:r>
              <a:rPr lang="en-IN" b="1"/>
              <a:t>source </a:t>
            </a:r>
            <a:r>
              <a:rPr lang="en-IN"/>
              <a:t>element specifies the audio files which the browser may choose from. The browser use the first recognized format, if there are many.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text between &lt;audio&gt;&lt;/audio&gt; will only be displayed if the browser don’t support &lt;audio&gt; element.</a:t>
            </a: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1068" name="Google Shape;1068;p131"/>
          <p:cNvPicPr preferRelativeResize="0"/>
          <p:nvPr/>
        </p:nvPicPr>
        <p:blipFill rotWithShape="1">
          <a:blip r:embed="rId3">
            <a:alphaModFix/>
          </a:blip>
          <a:srcRect l="16324" t="11315" r="36985" b="60865"/>
          <a:stretch/>
        </p:blipFill>
        <p:spPr>
          <a:xfrm>
            <a:off x="1416000" y="2465294"/>
            <a:ext cx="4680000" cy="148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31"/>
          <p:cNvPicPr preferRelativeResize="0"/>
          <p:nvPr/>
        </p:nvPicPr>
        <p:blipFill rotWithShape="1">
          <a:blip r:embed="rId4">
            <a:alphaModFix/>
          </a:blip>
          <a:srcRect t="16209" r="19832" b="64219"/>
          <a:stretch/>
        </p:blipFill>
        <p:spPr>
          <a:xfrm>
            <a:off x="6374854" y="2465293"/>
            <a:ext cx="4680000" cy="148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AUDIO</a:t>
            </a:r>
            <a:endParaRPr/>
          </a:p>
        </p:txBody>
      </p:sp>
      <p:sp>
        <p:nvSpPr>
          <p:cNvPr id="1075" name="Google Shape;1075;p13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supported audio file formats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graphicFrame>
        <p:nvGraphicFramePr>
          <p:cNvPr id="1076" name="Google Shape;1076;p132"/>
          <p:cNvGraphicFramePr/>
          <p:nvPr/>
        </p:nvGraphicFramePr>
        <p:xfrm>
          <a:off x="1825812" y="278154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{A60D3744-A7D9-44E0-8D52-8414E7F957B1}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File Format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Media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MP3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audio/mpeg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OGG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audio/ogg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WAV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audio/wav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3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AUDIO</a:t>
            </a:r>
            <a:endParaRPr/>
          </a:p>
        </p:txBody>
      </p:sp>
      <p:sp>
        <p:nvSpPr>
          <p:cNvPr id="1082" name="Google Shape;1082;p13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autoplay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To start an audio file automatically.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083" name="Google Shape;1083;p133"/>
          <p:cNvPicPr preferRelativeResize="0"/>
          <p:nvPr/>
        </p:nvPicPr>
        <p:blipFill rotWithShape="1">
          <a:blip r:embed="rId3">
            <a:alphaModFix/>
          </a:blip>
          <a:srcRect l="16322" t="10900" r="37059" b="61003"/>
          <a:stretch/>
        </p:blipFill>
        <p:spPr>
          <a:xfrm>
            <a:off x="2550000" y="3039016"/>
            <a:ext cx="7092000" cy="2270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3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AUDIO</a:t>
            </a:r>
            <a:endParaRPr/>
          </a:p>
        </p:txBody>
      </p:sp>
      <p:sp>
        <p:nvSpPr>
          <p:cNvPr id="1089" name="Google Shape;1089;p13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muted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Add muted after autoplay to let your audio file start playing automatically, but muted.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090" name="Google Shape;1090;p134"/>
          <p:cNvPicPr preferRelativeResize="0"/>
          <p:nvPr/>
        </p:nvPicPr>
        <p:blipFill rotWithShape="1">
          <a:blip r:embed="rId3">
            <a:alphaModFix/>
          </a:blip>
          <a:srcRect l="16176" t="11314" r="37131" b="61419"/>
          <a:stretch/>
        </p:blipFill>
        <p:spPr>
          <a:xfrm>
            <a:off x="1451579" y="3015085"/>
            <a:ext cx="4680000" cy="1451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134"/>
          <p:cNvPicPr preferRelativeResize="0"/>
          <p:nvPr/>
        </p:nvPicPr>
        <p:blipFill rotWithShape="1">
          <a:blip r:embed="rId4">
            <a:alphaModFix/>
          </a:blip>
          <a:srcRect t="16470" r="25595" b="62359"/>
          <a:stretch/>
        </p:blipFill>
        <p:spPr>
          <a:xfrm>
            <a:off x="7119184" y="3015085"/>
            <a:ext cx="3935670" cy="145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3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VIDEO</a:t>
            </a:r>
            <a:endParaRPr/>
          </a:p>
        </p:txBody>
      </p:sp>
      <p:sp>
        <p:nvSpPr>
          <p:cNvPr id="1097" name="Google Shape;1097;p13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HTML &lt;video&gt; element is used to show a video on the browser.</a:t>
            </a:r>
            <a:endParaRPr/>
          </a:p>
          <a:p>
            <a:pPr marL="228600" lvl="0" indent="-1301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301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301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301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301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</a:t>
            </a:r>
            <a:r>
              <a:rPr lang="en-IN" b="1"/>
              <a:t>source </a:t>
            </a:r>
            <a:r>
              <a:rPr lang="en-IN"/>
              <a:t>element specifies the video files which the browser may choose from. The browser use the first recognized format, if there are many.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text between &lt;video&gt;&lt;/ video &gt; will only be displayed if the browser don’t support &lt;audio&gt; element.</a:t>
            </a:r>
            <a:endParaRPr/>
          </a:p>
          <a:p>
            <a:pPr marL="228600" lvl="0" indent="-1301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301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1301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1098" name="Google Shape;1098;p135"/>
          <p:cNvPicPr preferRelativeResize="0"/>
          <p:nvPr/>
        </p:nvPicPr>
        <p:blipFill rotWithShape="1">
          <a:blip r:embed="rId3">
            <a:alphaModFix/>
          </a:blip>
          <a:srcRect l="16176" t="11176" r="40735" b="61004"/>
          <a:stretch/>
        </p:blipFill>
        <p:spPr>
          <a:xfrm>
            <a:off x="1451579" y="2528047"/>
            <a:ext cx="4680000" cy="160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135"/>
          <p:cNvPicPr preferRelativeResize="0"/>
          <p:nvPr/>
        </p:nvPicPr>
        <p:blipFill rotWithShape="1">
          <a:blip r:embed="rId4">
            <a:alphaModFix/>
          </a:blip>
          <a:srcRect t="12283" r="36397" b="18544"/>
          <a:stretch/>
        </p:blipFill>
        <p:spPr>
          <a:xfrm>
            <a:off x="8210854" y="2490146"/>
            <a:ext cx="2844000" cy="164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VIDEO</a:t>
            </a:r>
            <a:endParaRPr/>
          </a:p>
        </p:txBody>
      </p:sp>
      <p:sp>
        <p:nvSpPr>
          <p:cNvPr id="1105" name="Google Shape;1105;p13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</a:t>
            </a:r>
            <a:r>
              <a:rPr lang="en-IN" b="1"/>
              <a:t>controls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Adds video controls like play, pause and volume.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</a:t>
            </a:r>
            <a:r>
              <a:rPr lang="en-IN" b="1"/>
              <a:t>width </a:t>
            </a:r>
            <a:r>
              <a:rPr lang="en-IN"/>
              <a:t>and </a:t>
            </a:r>
            <a:r>
              <a:rPr lang="en-IN" b="1"/>
              <a:t>height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Specifies the width and height of the display area. It is better to include the attributes as the page might flicker while the video loads.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</a:t>
            </a:r>
            <a:r>
              <a:rPr lang="en-IN" b="1"/>
              <a:t>autoplay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To start the video automatically.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</a:t>
            </a:r>
            <a:r>
              <a:rPr lang="en-IN" b="1"/>
              <a:t>muted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Add muted after autoplay to let your video file start playing automatically, but muted.</a:t>
            </a:r>
            <a:endParaRPr/>
          </a:p>
          <a:p>
            <a:pPr marL="685800" lvl="1" indent="-12287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685800" lvl="1" indent="-12287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685800" lvl="1" indent="-12287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685800" lvl="1" indent="-12287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3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VIDEO</a:t>
            </a:r>
            <a:endParaRPr/>
          </a:p>
        </p:txBody>
      </p:sp>
      <p:pic>
        <p:nvPicPr>
          <p:cNvPr id="1111" name="Google Shape;1111;p1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941" r="46622" b="30067"/>
          <a:stretch/>
        </p:blipFill>
        <p:spPr>
          <a:xfrm>
            <a:off x="7588781" y="2689412"/>
            <a:ext cx="3466073" cy="20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37"/>
          <p:cNvPicPr preferRelativeResize="0"/>
          <p:nvPr/>
        </p:nvPicPr>
        <p:blipFill rotWithShape="1">
          <a:blip r:embed="rId4">
            <a:alphaModFix/>
          </a:blip>
          <a:srcRect l="16177" t="11175" r="38456" b="60865"/>
          <a:stretch/>
        </p:blipFill>
        <p:spPr>
          <a:xfrm>
            <a:off x="1451579" y="2752165"/>
            <a:ext cx="5040000" cy="165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3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VIDEO</a:t>
            </a:r>
            <a:endParaRPr/>
          </a:p>
        </p:txBody>
      </p:sp>
      <p:sp>
        <p:nvSpPr>
          <p:cNvPr id="1118" name="Google Shape;1118;p13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supported video file formats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graphicFrame>
        <p:nvGraphicFramePr>
          <p:cNvPr id="1119" name="Google Shape;1119;p138"/>
          <p:cNvGraphicFramePr/>
          <p:nvPr/>
        </p:nvGraphicFramePr>
        <p:xfrm>
          <a:off x="2032000" y="292498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{A60D3744-A7D9-44E0-8D52-8414E7F957B1}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File Format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Media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MP4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video/mp4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WebM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video/webm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Ogg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video/ogg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PARAGRAPHS</a:t>
            </a:r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 paragraph is a block of text and always starts on a new line.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&lt;p&gt; element defines a paragraph.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Web browser adds a margin before and after a paragraph.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PARAGRAPHS</a:t>
            </a:r>
            <a:endParaRPr/>
          </a:p>
        </p:txBody>
      </p:sp>
      <p:pic>
        <p:nvPicPr>
          <p:cNvPr id="189" name="Google Shape;189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409" t="10978"/>
          <a:stretch/>
        </p:blipFill>
        <p:spPr>
          <a:xfrm>
            <a:off x="1452000" y="2043019"/>
            <a:ext cx="4644000" cy="247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 rotWithShape="1">
          <a:blip r:embed="rId4">
            <a:alphaModFix/>
          </a:blip>
          <a:srcRect t="12560" r="2720"/>
          <a:stretch/>
        </p:blipFill>
        <p:spPr>
          <a:xfrm>
            <a:off x="6374854" y="2043019"/>
            <a:ext cx="4680000" cy="223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DISPLAY</a:t>
            </a:r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We can’t be sure how HTML will be displayed.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Large or small screens, and resized windows will create different results.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Display can’t be changed by adding extra spaces or extra lines in the HTML code. The browser automatically removes any extra spaces and lines when displaying.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DISPLAY</a:t>
            </a:r>
            <a:endParaRPr/>
          </a:p>
        </p:txBody>
      </p:sp>
      <p:pic>
        <p:nvPicPr>
          <p:cNvPr id="202" name="Google Shape;20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132" t="10942" r="1062"/>
          <a:stretch/>
        </p:blipFill>
        <p:spPr>
          <a:xfrm>
            <a:off x="1451579" y="2070845"/>
            <a:ext cx="4680000" cy="252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4">
            <a:alphaModFix/>
          </a:blip>
          <a:srcRect t="12422" r="2648"/>
          <a:stretch/>
        </p:blipFill>
        <p:spPr>
          <a:xfrm>
            <a:off x="6374854" y="2101773"/>
            <a:ext cx="4680000" cy="2236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PREFORMATTED TEXT</a:t>
            </a:r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&lt;pre&gt; element defines the preformatted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element preserves both spaces and line breaks.</a:t>
            </a:r>
            <a:endParaRPr/>
          </a:p>
        </p:txBody>
      </p:sp>
      <p:pic>
        <p:nvPicPr>
          <p:cNvPr id="210" name="Google Shape;210;p18"/>
          <p:cNvPicPr preferRelativeResize="0"/>
          <p:nvPr/>
        </p:nvPicPr>
        <p:blipFill rotWithShape="1">
          <a:blip r:embed="rId3">
            <a:alphaModFix/>
          </a:blip>
          <a:srcRect l="11176" t="11038" r="39265" b="29444"/>
          <a:stretch/>
        </p:blipFill>
        <p:spPr>
          <a:xfrm>
            <a:off x="1451579" y="2976281"/>
            <a:ext cx="4680000" cy="298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 rotWithShape="1">
          <a:blip r:embed="rId4">
            <a:alphaModFix/>
          </a:blip>
          <a:srcRect t="13065" r="4580" b="62876"/>
          <a:stretch/>
        </p:blipFill>
        <p:spPr>
          <a:xfrm>
            <a:off x="6374854" y="2976281"/>
            <a:ext cx="4680000" cy="104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HORIZONTAL RULES</a:t>
            </a: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&lt;hr&gt; element is used to display a horizontal rule.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It is used to separate content in an HTML page.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INTRODUCTION</a:t>
            </a:r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HTML stands for Hyper Text Markup Language.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HTML is the standard markup language for creating web pages.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Markup languages are computer languages used to structure, format, or define relationships between different parts of text documents using symbols or tags.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Markup is used to control the display of the document. 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HTML describes the structure of a web page.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HORIZONTAL RULES</a:t>
            </a:r>
            <a:endParaRPr/>
          </a:p>
        </p:txBody>
      </p:sp>
      <p:pic>
        <p:nvPicPr>
          <p:cNvPr id="223" name="Google Shape;223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270" t="10942"/>
          <a:stretch/>
        </p:blipFill>
        <p:spPr>
          <a:xfrm>
            <a:off x="1451579" y="2017058"/>
            <a:ext cx="4680000" cy="2495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4">
            <a:alphaModFix/>
          </a:blip>
          <a:srcRect t="13595" r="4697" b="28926"/>
          <a:stretch/>
        </p:blipFill>
        <p:spPr>
          <a:xfrm>
            <a:off x="6374854" y="2017059"/>
            <a:ext cx="4680000" cy="2495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LINE BREAKS</a:t>
            </a: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&lt;br&gt; element defines a line break (a new line), without starting a new paragraph.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31" name="Google Shape;231;p21"/>
          <p:cNvPicPr preferRelativeResize="0"/>
          <p:nvPr/>
        </p:nvPicPr>
        <p:blipFill rotWithShape="1">
          <a:blip r:embed="rId3">
            <a:alphaModFix/>
          </a:blip>
          <a:srcRect l="11176" t="11038" r="30515" b="48685"/>
          <a:stretch/>
        </p:blipFill>
        <p:spPr>
          <a:xfrm>
            <a:off x="1416000" y="2882349"/>
            <a:ext cx="4680000" cy="171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4">
            <a:alphaModFix/>
          </a:blip>
          <a:srcRect t="13595" r="32550" b="58407"/>
          <a:stretch/>
        </p:blipFill>
        <p:spPr>
          <a:xfrm>
            <a:off x="6374854" y="2882350"/>
            <a:ext cx="4680000" cy="171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To display special type of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&lt;b&gt; to display bold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&lt;strong&gt; to display important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&lt;i&gt; to display italic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&lt;em&gt; to display emphasized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&lt;mark&gt; to display marked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&lt;small&gt; to display smaller text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&lt;del&gt; to display deleted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&lt;ins&gt; to display inserted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&lt;sub&gt; to display subscript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&lt;sup&gt; to display superscript text.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BOLD TEXT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1451579" y="1931815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&lt;b&gt; element defines the bold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No additional importance to the text.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/>
          </a:blip>
          <a:srcRect l="13382" t="10900" b="53529"/>
          <a:stretch/>
        </p:blipFill>
        <p:spPr>
          <a:xfrm>
            <a:off x="1451579" y="3146613"/>
            <a:ext cx="4680000" cy="102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4">
            <a:alphaModFix/>
          </a:blip>
          <a:srcRect t="13332" r="5293" b="61307"/>
          <a:stretch/>
        </p:blipFill>
        <p:spPr>
          <a:xfrm>
            <a:off x="6374854" y="3146613"/>
            <a:ext cx="4680000" cy="12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IMPORTANT TEXT</a:t>
            </a:r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&lt;strong&gt; element defines the text with strong importance.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text is displayed in bold.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3">
            <a:alphaModFix/>
          </a:blip>
          <a:srcRect l="13235" t="11176" r="23750" b="53945"/>
          <a:stretch/>
        </p:blipFill>
        <p:spPr>
          <a:xfrm>
            <a:off x="1451579" y="3137648"/>
            <a:ext cx="4680000" cy="137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4">
            <a:alphaModFix/>
          </a:blip>
          <a:srcRect t="12941" r="5029" b="51896"/>
          <a:stretch/>
        </p:blipFill>
        <p:spPr>
          <a:xfrm>
            <a:off x="6374854" y="3137648"/>
            <a:ext cx="4680000" cy="173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ITALIC TEXT</a:t>
            </a:r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element &lt;i&gt; defines the italic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It defines the text in alternate voice or mood.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61" name="Google Shape;261;p25"/>
          <p:cNvPicPr preferRelativeResize="0"/>
          <p:nvPr/>
        </p:nvPicPr>
        <p:blipFill rotWithShape="1">
          <a:blip r:embed="rId3">
            <a:alphaModFix/>
          </a:blip>
          <a:srcRect l="13309" t="11038" r="11906" b="52005"/>
          <a:stretch/>
        </p:blipFill>
        <p:spPr>
          <a:xfrm>
            <a:off x="1451579" y="3245225"/>
            <a:ext cx="4680000" cy="122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4">
            <a:alphaModFix/>
          </a:blip>
          <a:srcRect t="12941" r="5293" b="63791"/>
          <a:stretch/>
        </p:blipFill>
        <p:spPr>
          <a:xfrm>
            <a:off x="6374854" y="3245225"/>
            <a:ext cx="4680000" cy="115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EMPHASIZED TEXT</a:t>
            </a:r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&lt;em&gt; element defines the emphasized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text is displayed in italic.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 screen reader will pronounce the words in &lt;em&gt; with an emphasis, using verbal stress.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l="13161" t="10899" r="21617" b="52144"/>
          <a:stretch/>
        </p:blipFill>
        <p:spPr>
          <a:xfrm>
            <a:off x="1451579" y="3603811"/>
            <a:ext cx="4680000" cy="140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4">
            <a:alphaModFix/>
          </a:blip>
          <a:srcRect t="13202" r="30561" b="68628"/>
          <a:stretch/>
        </p:blipFill>
        <p:spPr>
          <a:xfrm>
            <a:off x="6374854" y="3603811"/>
            <a:ext cx="4680000" cy="122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MARKED TEXT</a:t>
            </a:r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element &lt;mark&gt; defines the text that is marked or highlighted.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 l="13235" t="11174" r="8602" b="41903"/>
          <a:stretch/>
        </p:blipFill>
        <p:spPr>
          <a:xfrm>
            <a:off x="1451579" y="2682753"/>
            <a:ext cx="4680000" cy="149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 rotWithShape="1">
          <a:blip r:embed="rId4">
            <a:alphaModFix/>
          </a:blip>
          <a:srcRect t="13071" r="5163" b="71627"/>
          <a:stretch/>
        </p:blipFill>
        <p:spPr>
          <a:xfrm>
            <a:off x="6374854" y="2682753"/>
            <a:ext cx="4680000" cy="757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SMALLER TEXT</a:t>
            </a:r>
            <a:endParaRPr/>
          </a:p>
        </p:txBody>
      </p:sp>
      <p:sp>
        <p:nvSpPr>
          <p:cNvPr id="284" name="Google Shape;284;p2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&lt;small&gt; element defines the small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It is used to make the text one font size smaller (from medium to small, from x-large to large).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Used to mark up cautions, legal restrictions, disclaimers, copyright notice or license agreement.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 l="13360" t="11029" r="25703" b="46765"/>
          <a:stretch/>
        </p:blipFill>
        <p:spPr>
          <a:xfrm>
            <a:off x="1451579" y="4181475"/>
            <a:ext cx="4680000" cy="17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 rotWithShape="1">
          <a:blip r:embed="rId4">
            <a:alphaModFix/>
          </a:blip>
          <a:srcRect t="12917" r="5145" b="72969"/>
          <a:stretch/>
        </p:blipFill>
        <p:spPr>
          <a:xfrm>
            <a:off x="6374854" y="4181475"/>
            <a:ext cx="4680000" cy="698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DELETED TEXT</a:t>
            </a:r>
            <a:endParaRPr/>
          </a:p>
        </p:txBody>
      </p:sp>
      <p:sp>
        <p:nvSpPr>
          <p:cNvPr id="292" name="Google Shape;292;p2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&lt;del&gt; element defines the text deleted from a document.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Browser strike a line through the deleted text.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l="13382" t="11314" r="28823" b="49998"/>
          <a:stretch/>
        </p:blipFill>
        <p:spPr>
          <a:xfrm>
            <a:off x="1451579" y="3340048"/>
            <a:ext cx="4680000" cy="16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 rotWithShape="1">
          <a:blip r:embed="rId4">
            <a:alphaModFix/>
          </a:blip>
          <a:srcRect t="13333" r="5338" b="48236"/>
          <a:stretch/>
        </p:blipFill>
        <p:spPr>
          <a:xfrm>
            <a:off x="6374854" y="3340048"/>
            <a:ext cx="4680000" cy="190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SYSTEM REQUIREMENTS</a:t>
            </a:r>
            <a:endParaRPr/>
          </a:p>
        </p:txBody>
      </p:sp>
      <p:sp>
        <p:nvSpPr>
          <p:cNvPr id="113" name="Google Shape;113;p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Text Editor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Notepad - Windows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Notepad++ - Windows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TextEdit – Mac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Web Browser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Mozilla Firefox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Google Chrome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Microsoft Edge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Safari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INSERTED TEXT</a:t>
            </a:r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&lt;ins&gt; element defines the text that has been inserted into a document.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Browser underline the inserted text.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/>
          </a:blip>
          <a:srcRect l="13309" t="11038" r="19853" b="50000"/>
          <a:stretch/>
        </p:blipFill>
        <p:spPr>
          <a:xfrm>
            <a:off x="1451579" y="3191435"/>
            <a:ext cx="4680000" cy="144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 rotWithShape="1">
          <a:blip r:embed="rId4">
            <a:alphaModFix/>
          </a:blip>
          <a:srcRect t="12940" r="34368" b="66833"/>
          <a:stretch/>
        </p:blipFill>
        <p:spPr>
          <a:xfrm>
            <a:off x="6374854" y="3221060"/>
            <a:ext cx="4680000" cy="144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SUBSCRIPT TEXT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&lt;sub&gt; element defines the subscript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Subscript text appears half a character below the normal line.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Subscript text is sometimes rendered in a smaller font.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3">
            <a:alphaModFix/>
          </a:blip>
          <a:srcRect l="13235" t="11038" r="28014" b="50000"/>
          <a:stretch/>
        </p:blipFill>
        <p:spPr>
          <a:xfrm>
            <a:off x="1451579" y="3648636"/>
            <a:ext cx="4680000" cy="164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 rotWithShape="1">
          <a:blip r:embed="rId4">
            <a:alphaModFix/>
          </a:blip>
          <a:srcRect t="13333" r="26091" b="60764"/>
          <a:stretch/>
        </p:blipFill>
        <p:spPr>
          <a:xfrm>
            <a:off x="6374854" y="3649230"/>
            <a:ext cx="4680000" cy="1648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TEXT FORMATTING – SUPERSCRIPT TEXT</a:t>
            </a:r>
            <a:endParaRPr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&lt;sup&gt; element defines superscript text.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Superscript text appears half a character above the normal line and sometimes rendered in a smaller font.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Used to display exponent, ordinal numbers.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/>
          </a:blip>
          <a:srcRect l="13235" t="11176" r="25733" b="35548"/>
          <a:stretch/>
        </p:blipFill>
        <p:spPr>
          <a:xfrm>
            <a:off x="1451579" y="3883140"/>
            <a:ext cx="4680000" cy="217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4">
            <a:alphaModFix/>
          </a:blip>
          <a:srcRect t="13595" r="30296" b="54236"/>
          <a:stretch/>
        </p:blipFill>
        <p:spPr>
          <a:xfrm>
            <a:off x="6374854" y="3883139"/>
            <a:ext cx="4680000" cy="2170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Quattrocento Sans"/>
              <a:buNone/>
            </a:pPr>
            <a:r>
              <a:rPr lang="en-IN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HTML QUOTATION AND CITATION ELEMENTS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&lt;blockquote&gt; element defines a section that is quoted from another source.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Usually browsers indent the &lt;blockquote&gt; elements.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l="13235" t="11314" b="25679"/>
          <a:stretch/>
        </p:blipFill>
        <p:spPr>
          <a:xfrm>
            <a:off x="1451579" y="3325905"/>
            <a:ext cx="4680000" cy="180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 rotWithShape="1">
          <a:blip r:embed="rId4">
            <a:alphaModFix/>
          </a:blip>
          <a:srcRect t="16993" r="6598" b="47193"/>
          <a:stretch/>
        </p:blipFill>
        <p:spPr>
          <a:xfrm>
            <a:off x="6374854" y="3325905"/>
            <a:ext cx="4680000" cy="180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Quattrocento Sans"/>
              <a:buNone/>
            </a:pPr>
            <a:r>
              <a:rPr lang="en-IN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HTML QUOTATION AND CITATION ELEMENTS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&lt;q&gt; element defines a short quotation.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Browsers normally insert quotation marks around the quotation.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33" name="Google Shape;333;p34"/>
          <p:cNvPicPr preferRelativeResize="0"/>
          <p:nvPr/>
        </p:nvPicPr>
        <p:blipFill rotWithShape="1">
          <a:blip r:embed="rId3">
            <a:alphaModFix/>
          </a:blip>
          <a:srcRect l="13382" t="11175" r="17278" b="46470"/>
          <a:stretch/>
        </p:blipFill>
        <p:spPr>
          <a:xfrm>
            <a:off x="1451579" y="3429000"/>
            <a:ext cx="4680000" cy="151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t="16209" r="6862" b="53752"/>
          <a:stretch/>
        </p:blipFill>
        <p:spPr>
          <a:xfrm>
            <a:off x="6374854" y="3429000"/>
            <a:ext cx="4680000" cy="151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Quattrocento Sans"/>
              <a:buNone/>
            </a:pPr>
            <a:r>
              <a:rPr lang="en-IN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HTML QUOTATION AND CITATION ELEMENTS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&lt;abbr&gt; element defines the abbreviation or acronym.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 the global title attribute to show the description for the abbreviation/acronym.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 rotWithShape="1">
          <a:blip r:embed="rId3">
            <a:alphaModFix/>
          </a:blip>
          <a:srcRect l="13235" t="11038" r="17500" b="42316"/>
          <a:stretch/>
        </p:blipFill>
        <p:spPr>
          <a:xfrm>
            <a:off x="1451579" y="3429000"/>
            <a:ext cx="4680000" cy="167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 rotWithShape="1">
          <a:blip r:embed="rId4">
            <a:alphaModFix/>
          </a:blip>
          <a:srcRect t="16339" r="6598" b="51372"/>
          <a:stretch/>
        </p:blipFill>
        <p:spPr>
          <a:xfrm>
            <a:off x="6374854" y="3452276"/>
            <a:ext cx="4680000" cy="162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Quattrocento Sans"/>
              <a:buNone/>
            </a:pPr>
            <a:r>
              <a:rPr lang="en-IN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HTML QUOTATION AND CITATION ELEMENTS</a:t>
            </a:r>
            <a:endParaRPr/>
          </a:p>
        </p:txBody>
      </p:sp>
      <p:sp>
        <p:nvSpPr>
          <p:cNvPr id="348" name="Google Shape;348;p3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&lt;address&gt; element defines the address for the author/owner of a document or article.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contact information can be an email, URL, physical address, phone number social media handle etc.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text is usually rendered in italic, and the browser always add a line break before and after the  &lt;address&gt; element.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Quattrocento Sans"/>
              <a:buNone/>
            </a:pPr>
            <a:r>
              <a:rPr lang="en-IN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HTML QUOTATION AND CITATION ELEMENTS</a:t>
            </a:r>
            <a:endParaRPr/>
          </a:p>
        </p:txBody>
      </p:sp>
      <p:pic>
        <p:nvPicPr>
          <p:cNvPr id="354" name="Google Shape;354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309" t="11313" r="26177" b="28753"/>
          <a:stretch/>
        </p:blipFill>
        <p:spPr>
          <a:xfrm>
            <a:off x="1451579" y="2105772"/>
            <a:ext cx="4680000" cy="246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 rotWithShape="1">
          <a:blip r:embed="rId4">
            <a:alphaModFix/>
          </a:blip>
          <a:srcRect t="16601" r="6598" b="47494"/>
          <a:stretch/>
        </p:blipFill>
        <p:spPr>
          <a:xfrm>
            <a:off x="6374854" y="2105772"/>
            <a:ext cx="4680000" cy="181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Quattrocento Sans"/>
              <a:buNone/>
            </a:pPr>
            <a:r>
              <a:rPr lang="en-IN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HTML QUOTATION AND CITATION ELEMENTS</a:t>
            </a:r>
            <a:endParaRPr/>
          </a:p>
        </p:txBody>
      </p:sp>
      <p:sp>
        <p:nvSpPr>
          <p:cNvPr id="361" name="Google Shape;361;p3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&lt;cite&gt; defines the title of a creative work like a book, a poem, a song etc..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text in the &lt;cite&gt; element is rendered in italic.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62" name="Google Shape;362;p38"/>
          <p:cNvPicPr preferRelativeResize="0"/>
          <p:nvPr/>
        </p:nvPicPr>
        <p:blipFill rotWithShape="1">
          <a:blip r:embed="rId3">
            <a:alphaModFix/>
          </a:blip>
          <a:srcRect l="13382" t="11178" r="28823" b="48546"/>
          <a:stretch/>
        </p:blipFill>
        <p:spPr>
          <a:xfrm>
            <a:off x="1451579" y="3119718"/>
            <a:ext cx="4680000" cy="173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 rotWithShape="1">
          <a:blip r:embed="rId4">
            <a:alphaModFix/>
          </a:blip>
          <a:srcRect t="16470" r="6862" b="56872"/>
          <a:stretch/>
        </p:blipFill>
        <p:spPr>
          <a:xfrm>
            <a:off x="6374854" y="3119718"/>
            <a:ext cx="4680000" cy="134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Quattrocento Sans"/>
              <a:buNone/>
            </a:pPr>
            <a:r>
              <a:rPr lang="en-IN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BI-DIRECTIONAL OVERRIDE</a:t>
            </a:r>
            <a:endParaRPr/>
          </a:p>
        </p:txBody>
      </p:sp>
      <p:sp>
        <p:nvSpPr>
          <p:cNvPr id="369" name="Google Shape;369;p3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&lt;bdo&gt; element is used to override the current text direction.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BDO stands for Bi-Directional Override.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70" name="Google Shape;370;p39"/>
          <p:cNvPicPr preferRelativeResize="0"/>
          <p:nvPr/>
        </p:nvPicPr>
        <p:blipFill rotWithShape="1">
          <a:blip r:embed="rId3">
            <a:alphaModFix/>
          </a:blip>
          <a:srcRect l="13456" t="11038" r="22721" b="29444"/>
          <a:stretch/>
        </p:blipFill>
        <p:spPr>
          <a:xfrm>
            <a:off x="1451579" y="3236257"/>
            <a:ext cx="4680000" cy="231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4">
            <a:alphaModFix/>
          </a:blip>
          <a:srcRect t="16340" r="6729" b="37733"/>
          <a:stretch/>
        </p:blipFill>
        <p:spPr>
          <a:xfrm>
            <a:off x="6374854" y="3236258"/>
            <a:ext cx="4680000" cy="231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PAGE STRUCTURE</a:t>
            </a:r>
            <a:endParaRPr/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/>
              <a:t>&lt;!DOCTYPE html&gt;</a:t>
            </a:r>
            <a:br>
              <a:rPr lang="en-IN"/>
            </a:br>
            <a:r>
              <a:rPr lang="en-IN"/>
              <a:t>&lt;html&gt;</a:t>
            </a:r>
            <a:br>
              <a:rPr lang="en-IN"/>
            </a:br>
            <a:r>
              <a:rPr lang="en-IN"/>
              <a:t>	&lt;head&gt;</a:t>
            </a:r>
            <a:br>
              <a:rPr lang="en-IN"/>
            </a:br>
            <a:r>
              <a:rPr lang="en-IN"/>
              <a:t>		&lt;title&gt;Page Title&lt;/title&gt;</a:t>
            </a:r>
            <a:br>
              <a:rPr lang="en-IN"/>
            </a:br>
            <a:r>
              <a:rPr lang="en-IN"/>
              <a:t>	&lt;/head&gt;</a:t>
            </a:r>
            <a:br>
              <a:rPr lang="en-IN"/>
            </a:br>
            <a:r>
              <a:rPr lang="en-IN"/>
              <a:t>	&lt;body&gt;</a:t>
            </a:r>
            <a:br>
              <a:rPr lang="en-IN"/>
            </a:br>
            <a:br>
              <a:rPr lang="en-IN"/>
            </a:br>
            <a:r>
              <a:rPr lang="en-IN"/>
              <a:t>	&lt;/body&gt;</a:t>
            </a:r>
            <a:br>
              <a:rPr lang="en-IN"/>
            </a:br>
            <a:r>
              <a:rPr lang="en-IN"/>
              <a:t>&lt;/html&gt;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COMMENTS</a:t>
            </a:r>
            <a:endParaRPr/>
          </a:p>
        </p:txBody>
      </p:sp>
      <p:sp>
        <p:nvSpPr>
          <p:cNvPr id="377" name="Google Shape;377;p4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HTML comments help to document the HTML source code.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HTML comments are not displayed in the browser.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78" name="Google Shape;378;p40"/>
          <p:cNvPicPr preferRelativeResize="0"/>
          <p:nvPr/>
        </p:nvPicPr>
        <p:blipFill rotWithShape="1">
          <a:blip r:embed="rId3">
            <a:alphaModFix/>
          </a:blip>
          <a:srcRect l="13455" t="11038" r="1103" b="6054"/>
          <a:stretch/>
        </p:blipFill>
        <p:spPr>
          <a:xfrm>
            <a:off x="1451579" y="3053849"/>
            <a:ext cx="4680000" cy="241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0"/>
          <p:cNvPicPr preferRelativeResize="0"/>
          <p:nvPr/>
        </p:nvPicPr>
        <p:blipFill rotWithShape="1">
          <a:blip r:embed="rId4">
            <a:alphaModFix/>
          </a:blip>
          <a:srcRect t="16470" r="6862" b="43530"/>
          <a:stretch/>
        </p:blipFill>
        <p:spPr>
          <a:xfrm>
            <a:off x="6374854" y="3053849"/>
            <a:ext cx="4680000" cy="202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LINKS - HYPERLINKS</a:t>
            </a:r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An hyperlink is an interface to navigate from one document/web site to another.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User need to click the link for navigation.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When the mouse is moved over a link, the mouse arrow turns into a little hand.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 link can be any HTML element. Need not be a text or image.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3">
            <a:alphaModFix/>
          </a:blip>
          <a:srcRect t="12421" r="4042" b="15744"/>
          <a:stretch/>
        </p:blipFill>
        <p:spPr>
          <a:xfrm>
            <a:off x="3854422" y="3968894"/>
            <a:ext cx="4797587" cy="19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LINKS - HYPERLINKS</a:t>
            </a:r>
            <a:endParaRPr/>
          </a:p>
        </p:txBody>
      </p:sp>
      <p:sp>
        <p:nvSpPr>
          <p:cNvPr id="392" name="Google Shape;392;p4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&lt;a&gt; element defines a hyperlink.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most important attribute of the &lt;a&gt; element is </a:t>
            </a:r>
            <a:r>
              <a:rPr lang="en-IN" b="1"/>
              <a:t>href</a:t>
            </a:r>
            <a:r>
              <a:rPr lang="en-IN"/>
              <a:t>. It indicates the link’s destination.</a:t>
            </a:r>
            <a:endParaRPr b="1"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3">
            <a:alphaModFix/>
          </a:blip>
          <a:srcRect l="13309" t="10899" r="24118" b="42871"/>
          <a:stretch/>
        </p:blipFill>
        <p:spPr>
          <a:xfrm>
            <a:off x="1451579" y="3299012"/>
            <a:ext cx="4680000" cy="183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4">
            <a:alphaModFix/>
          </a:blip>
          <a:srcRect t="16732" r="6467" b="46782"/>
          <a:stretch/>
        </p:blipFill>
        <p:spPr>
          <a:xfrm>
            <a:off x="6374854" y="3299012"/>
            <a:ext cx="4680000" cy="183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LINKS - HYPERLINKS</a:t>
            </a:r>
            <a:endParaRPr/>
          </a:p>
        </p:txBody>
      </p:sp>
      <p:sp>
        <p:nvSpPr>
          <p:cNvPr id="400" name="Google Shape;400;p43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Appearance of a link in the browser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An unvisited link is underlined and blue.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 visited link is underlined and purple.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An active link is underlined and red.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An active link is a hyperlink that is currently being interacted with the user.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01" name="Google Shape;401;p43"/>
          <p:cNvPicPr preferRelativeResize="0"/>
          <p:nvPr/>
        </p:nvPicPr>
        <p:blipFill rotWithShape="1">
          <a:blip r:embed="rId3">
            <a:alphaModFix/>
          </a:blip>
          <a:srcRect t="16601" r="43554" b="62745"/>
          <a:stretch/>
        </p:blipFill>
        <p:spPr>
          <a:xfrm>
            <a:off x="7207440" y="4056133"/>
            <a:ext cx="3847413" cy="141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7635" y="4056133"/>
            <a:ext cx="2109119" cy="14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3"/>
          <p:cNvPicPr preferRelativeResize="0"/>
          <p:nvPr/>
        </p:nvPicPr>
        <p:blipFill rotWithShape="1">
          <a:blip r:embed="rId5">
            <a:alphaModFix/>
          </a:blip>
          <a:srcRect t="12007" r="69942" b="62817"/>
          <a:stretch/>
        </p:blipFill>
        <p:spPr>
          <a:xfrm>
            <a:off x="1451578" y="4056133"/>
            <a:ext cx="3183175" cy="141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LINKS - HYPERLINKS</a:t>
            </a:r>
            <a:endParaRPr/>
          </a:p>
        </p:txBody>
      </p:sp>
      <p:sp>
        <p:nvSpPr>
          <p:cNvPr id="409" name="Google Shape;409;p4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target attribute: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By default, the linked document. is displayed in the current browser.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target attribute specifies where to open the linked document.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target attribute can have the following values: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_self – Default. Opens the linked document in the current window or tab.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_blank – Opens the linked document in a new window or tab.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_parent – Opens the linked document in the parent frame.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_top – Opens the linked document in the full body of the window.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LINKS - HYPERLINKS</a:t>
            </a:r>
            <a:endParaRPr/>
          </a:p>
        </p:txBody>
      </p:sp>
      <p:pic>
        <p:nvPicPr>
          <p:cNvPr id="415" name="Google Shape;415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202" t="11201" r="15282" b="25389"/>
          <a:stretch/>
        </p:blipFill>
        <p:spPr>
          <a:xfrm>
            <a:off x="1451579" y="2232211"/>
            <a:ext cx="4680000" cy="220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 rotWithShape="1">
          <a:blip r:embed="rId4">
            <a:alphaModFix/>
          </a:blip>
          <a:srcRect t="12007" r="69942" b="77253"/>
          <a:stretch/>
        </p:blipFill>
        <p:spPr>
          <a:xfrm>
            <a:off x="6662854" y="2232212"/>
            <a:ext cx="4392000" cy="83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LINKS - HYPERLINKS</a:t>
            </a:r>
            <a:endParaRPr/>
          </a:p>
        </p:txBody>
      </p:sp>
      <p:sp>
        <p:nvSpPr>
          <p:cNvPr id="422" name="Google Shape;422;p4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URLs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Address indicating the location of a file or resource on the World Wide Web.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Absolute URL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The complete address of the document on the internet.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Relative URL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Address of the document relative to the current document or directory.</a:t>
            </a:r>
            <a:endParaRPr/>
          </a:p>
          <a:p>
            <a:pPr marL="114300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LINKS - HYPERLINKS</a:t>
            </a:r>
            <a:endParaRPr/>
          </a:p>
        </p:txBody>
      </p:sp>
      <p:pic>
        <p:nvPicPr>
          <p:cNvPr id="428" name="Google Shape;428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342" t="10941" r="15697" b="8756"/>
          <a:stretch/>
        </p:blipFill>
        <p:spPr>
          <a:xfrm>
            <a:off x="1451579" y="2303929"/>
            <a:ext cx="4607860" cy="277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 rotWithShape="1">
          <a:blip r:embed="rId4">
            <a:alphaModFix/>
          </a:blip>
          <a:srcRect t="12007" r="69942" b="62817"/>
          <a:stretch/>
        </p:blipFill>
        <p:spPr>
          <a:xfrm>
            <a:off x="6374854" y="2303929"/>
            <a:ext cx="4680000" cy="208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LINKS – LINK TO AN EMAIL ADDRESS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 the </a:t>
            </a:r>
            <a:r>
              <a:rPr lang="en-IN" b="1"/>
              <a:t>mailto: </a:t>
            </a:r>
            <a:r>
              <a:rPr lang="en-IN"/>
              <a:t>inside the </a:t>
            </a:r>
            <a:r>
              <a:rPr lang="en-IN" b="1"/>
              <a:t>href </a:t>
            </a:r>
            <a:r>
              <a:rPr lang="en-IN"/>
              <a:t>attribute to create a link that opens the user’s email program.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This lets the user to send an email.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 rotWithShape="1">
          <a:blip r:embed="rId3">
            <a:alphaModFix/>
          </a:blip>
          <a:srcRect l="13456" t="10900" r="33235" b="43287"/>
          <a:stretch/>
        </p:blipFill>
        <p:spPr>
          <a:xfrm>
            <a:off x="1451579" y="3329683"/>
            <a:ext cx="4680000" cy="21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 rotWithShape="1">
          <a:blip r:embed="rId4">
            <a:alphaModFix/>
          </a:blip>
          <a:srcRect l="55074" b="61148"/>
          <a:stretch/>
        </p:blipFill>
        <p:spPr>
          <a:xfrm>
            <a:off x="6374854" y="3316268"/>
            <a:ext cx="4680000" cy="215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LINKS – LINK TO AN EMAIL ADDRESS</a:t>
            </a:r>
            <a:endParaRPr/>
          </a:p>
        </p:txBody>
      </p:sp>
      <p:pic>
        <p:nvPicPr>
          <p:cNvPr id="443" name="Google Shape;443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201" t="10682" r="17215" b="39420"/>
          <a:stretch/>
        </p:blipFill>
        <p:spPr>
          <a:xfrm>
            <a:off x="1451579" y="2330824"/>
            <a:ext cx="4680000" cy="17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9"/>
          <p:cNvPicPr preferRelativeResize="0"/>
          <p:nvPr/>
        </p:nvPicPr>
        <p:blipFill rotWithShape="1">
          <a:blip r:embed="rId4">
            <a:alphaModFix/>
          </a:blip>
          <a:srcRect l="54779" b="44670"/>
          <a:stretch/>
        </p:blipFill>
        <p:spPr>
          <a:xfrm>
            <a:off x="6374854" y="2330824"/>
            <a:ext cx="4680000" cy="30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PAGE STRUCTURE</a:t>
            </a:r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 sz="2000"/>
              <a:t>&lt;!DOCTYPE html&gt;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Defines that the document is an HTML5 document.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&lt;html&gt;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Root element of an HTML page. D</a:t>
            </a:r>
            <a:r>
              <a:rPr lang="en-IN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efines the whole HTML document.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&lt;head&gt;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Contains meta information about the HTML page.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&lt;body&gt;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Container for visible content.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IMAGES</a:t>
            </a:r>
            <a:endParaRPr/>
          </a:p>
        </p:txBody>
      </p:sp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&lt;img&gt; tag is used to attach an image in a web page.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Loading large images takes time, and can slow down the web page. Use images carefully.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&lt;img&gt; tag has 2 required attributes: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src – To specify the path (URL) to the image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alt – To specify an alternate text for the image, if image is not displayed for some reason.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IMAGES</a:t>
            </a:r>
            <a:endParaRPr/>
          </a:p>
        </p:txBody>
      </p:sp>
      <p:pic>
        <p:nvPicPr>
          <p:cNvPr id="456" name="Google Shape;456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456" t="10900" r="35073" b="50000"/>
          <a:stretch/>
        </p:blipFill>
        <p:spPr>
          <a:xfrm>
            <a:off x="1451579" y="2007161"/>
            <a:ext cx="4680000" cy="18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1"/>
          <p:cNvPicPr preferRelativeResize="0"/>
          <p:nvPr/>
        </p:nvPicPr>
        <p:blipFill rotWithShape="1">
          <a:blip r:embed="rId4">
            <a:alphaModFix/>
          </a:blip>
          <a:srcRect t="16602" r="6313" b="19845"/>
          <a:stretch/>
        </p:blipFill>
        <p:spPr>
          <a:xfrm>
            <a:off x="7864031" y="2007161"/>
            <a:ext cx="3190823" cy="18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1"/>
          <p:cNvPicPr preferRelativeResize="0"/>
          <p:nvPr/>
        </p:nvPicPr>
        <p:blipFill rotWithShape="1">
          <a:blip r:embed="rId5">
            <a:alphaModFix/>
          </a:blip>
          <a:srcRect l="13382" t="11176" r="17278" b="49999"/>
          <a:stretch/>
        </p:blipFill>
        <p:spPr>
          <a:xfrm>
            <a:off x="1451579" y="4150661"/>
            <a:ext cx="4680000" cy="139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1"/>
          <p:cNvPicPr preferRelativeResize="0"/>
          <p:nvPr/>
        </p:nvPicPr>
        <p:blipFill rotWithShape="1">
          <a:blip r:embed="rId6">
            <a:alphaModFix/>
          </a:blip>
          <a:srcRect t="16470" r="19886" b="53595"/>
          <a:stretch/>
        </p:blipFill>
        <p:spPr>
          <a:xfrm>
            <a:off x="6374854" y="4150661"/>
            <a:ext cx="4680000" cy="1525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LISTS</a:t>
            </a:r>
            <a:endParaRPr/>
          </a:p>
        </p:txBody>
      </p:sp>
      <p:sp>
        <p:nvSpPr>
          <p:cNvPr id="465" name="Google Shape;465;p5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Lists refers to collection of items.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Lists are best ways to represent information.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Three ways to represent lists: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Ordered lists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Unordered lists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Description lists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LISTS – UNORDERED LISTS</a:t>
            </a:r>
            <a:endParaRPr/>
          </a:p>
        </p:txBody>
      </p:sp>
      <p:sp>
        <p:nvSpPr>
          <p:cNvPr id="471" name="Google Shape;471;p5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To represent items that are not in any particular order.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An unordered list starts with &lt;ul&gt; tag. Each list item starts with the &lt;li&gt; tag.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By default, list items will be displayed with bullets.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LISTS – UNORDERED LISTS</a:t>
            </a:r>
            <a:endParaRPr/>
          </a:p>
        </p:txBody>
      </p:sp>
      <p:pic>
        <p:nvPicPr>
          <p:cNvPr id="477" name="Google Shape;477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202" t="10681" r="32126" b="19411"/>
          <a:stretch/>
        </p:blipFill>
        <p:spPr>
          <a:xfrm>
            <a:off x="1451579" y="2375633"/>
            <a:ext cx="4500000" cy="305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4"/>
          <p:cNvPicPr preferRelativeResize="0"/>
          <p:nvPr/>
        </p:nvPicPr>
        <p:blipFill rotWithShape="1">
          <a:blip r:embed="rId4">
            <a:alphaModFix/>
          </a:blip>
          <a:srcRect l="1" t="16732" r="36903" b="38694"/>
          <a:stretch/>
        </p:blipFill>
        <p:spPr>
          <a:xfrm>
            <a:off x="6096001" y="2375633"/>
            <a:ext cx="4958854" cy="3056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LISTS – ORDERED LISTS</a:t>
            </a:r>
            <a:endParaRPr/>
          </a:p>
        </p:txBody>
      </p: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To represent items that are in a particular order.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An ordered list starts with &lt;ol&gt; tag. Each list item starts with the &lt;li&gt; tag.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By default, the list items will be numbered.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LISTS – ORDERED LISTS</a:t>
            </a:r>
            <a:endParaRPr/>
          </a:p>
        </p:txBody>
      </p:sp>
      <p:pic>
        <p:nvPicPr>
          <p:cNvPr id="490" name="Google Shape;490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480" t="10682" r="18446" b="28245"/>
          <a:stretch/>
        </p:blipFill>
        <p:spPr>
          <a:xfrm>
            <a:off x="1451578" y="2312893"/>
            <a:ext cx="4680000" cy="223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6"/>
          <p:cNvPicPr preferRelativeResize="0"/>
          <p:nvPr/>
        </p:nvPicPr>
        <p:blipFill rotWithShape="1">
          <a:blip r:embed="rId4">
            <a:alphaModFix/>
          </a:blip>
          <a:srcRect t="16469" r="15780" b="37530"/>
          <a:stretch/>
        </p:blipFill>
        <p:spPr>
          <a:xfrm>
            <a:off x="6374854" y="2312893"/>
            <a:ext cx="4680000" cy="2230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LISTS – DESCRIPTION LISTS</a:t>
            </a:r>
            <a:endParaRPr/>
          </a:p>
        </p:txBody>
      </p:sp>
      <p:sp>
        <p:nvSpPr>
          <p:cNvPr id="497" name="Google Shape;497;p5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 description list is a list of items, with a description for each item.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&lt;dl&gt; tag is used to define the description list.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&lt;dt&gt; tag is used to define the list item/term.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&lt;dd&gt; tag is used to describe each item/term.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LISTS – DESCRIPTION LISTS</a:t>
            </a:r>
            <a:endParaRPr/>
          </a:p>
        </p:txBody>
      </p:sp>
      <p:pic>
        <p:nvPicPr>
          <p:cNvPr id="503" name="Google Shape;503;p5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8646" t="10942" r="1476" b="13379"/>
          <a:stretch/>
        </p:blipFill>
        <p:spPr>
          <a:xfrm>
            <a:off x="1451579" y="2393576"/>
            <a:ext cx="4680000" cy="209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8"/>
          <p:cNvPicPr preferRelativeResize="0"/>
          <p:nvPr/>
        </p:nvPicPr>
        <p:blipFill rotWithShape="1">
          <a:blip r:embed="rId4">
            <a:alphaModFix/>
          </a:blip>
          <a:srcRect t="16732" r="5854" b="35006"/>
          <a:stretch/>
        </p:blipFill>
        <p:spPr>
          <a:xfrm>
            <a:off x="6374854" y="2393576"/>
            <a:ext cx="4680000" cy="209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TABLES</a:t>
            </a:r>
            <a:endParaRPr/>
          </a:p>
        </p:txBody>
      </p:sp>
      <p:sp>
        <p:nvSpPr>
          <p:cNvPr id="510" name="Google Shape;510;p5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Table is used to organise the data into </a:t>
            </a:r>
            <a:r>
              <a:rPr lang="en-IN" b="1"/>
              <a:t>rows</a:t>
            </a:r>
            <a:r>
              <a:rPr lang="en-IN"/>
              <a:t> and </a:t>
            </a:r>
            <a:r>
              <a:rPr lang="en-IN" b="1"/>
              <a:t>columns</a:t>
            </a:r>
            <a:r>
              <a:rPr lang="en-IN"/>
              <a:t>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 HTML table consists of table cells inside rows and columns.</a:t>
            </a:r>
            <a:endParaRPr/>
          </a:p>
        </p:txBody>
      </p:sp>
      <p:graphicFrame>
        <p:nvGraphicFramePr>
          <p:cNvPr id="511" name="Google Shape;511;p59"/>
          <p:cNvGraphicFramePr/>
          <p:nvPr/>
        </p:nvGraphicFramePr>
        <p:xfrm>
          <a:off x="1451579" y="281393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{A60D3744-A7D9-44E0-8D52-8414E7F957B1}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Physics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Chemistry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Mathematics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Abhishek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87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59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206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Anirudh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63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80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45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188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Aditi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55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86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181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Prakash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64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90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85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239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ELEMENT</a:t>
            </a: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1451575" y="1853750"/>
            <a:ext cx="9603300" cy="3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Element</a:t>
            </a:r>
            <a:endParaRPr b="1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The HTML element is everything from the start tag to the end tag.</a:t>
            </a:r>
            <a:endParaRPr b="1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&lt;tagname&gt;content&lt;/tagname&gt;.</a:t>
            </a:r>
            <a:endParaRPr b="1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Elements can have attributes.</a:t>
            </a:r>
            <a:endParaRPr b="1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Attributes provide additional information about the elements.</a:t>
            </a:r>
            <a:endParaRPr b="1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Always specified in the start tag.</a:t>
            </a:r>
            <a:endParaRPr b="1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Come in name /value pairs: name = “value”</a:t>
            </a:r>
            <a:endParaRPr b="1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Empty Element</a:t>
            </a:r>
            <a:endParaRPr b="1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Elements with no content.</a:t>
            </a:r>
            <a:endParaRPr b="1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Do not have an end tag.</a:t>
            </a:r>
            <a:endParaRPr b="1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Nested HTML Elements</a:t>
            </a:r>
            <a:endParaRPr b="1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 b="1"/>
              <a:t>Elements can contain other elements.</a:t>
            </a:r>
            <a:endParaRPr b="1"/>
          </a:p>
          <a:p>
            <a:pPr marL="685800" lvl="1" indent="-14859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685800" lvl="1" indent="-14859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TABLES</a:t>
            </a:r>
            <a:endParaRPr/>
          </a:p>
        </p:txBody>
      </p:sp>
      <p:sp>
        <p:nvSpPr>
          <p:cNvPr id="517" name="Google Shape;517;p6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&lt;table&gt; tag is used to create a table.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Each table row starts with a &lt;tr&gt; and ends with a &lt;/tr&gt; tag.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tr stands for table row.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Each table cell is defined by a &lt;td&gt; and &lt;/td&gt; tag.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td stands for table data.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To define the table cells as header cells, use &lt;th&gt; and &lt;/th&gt; tag instead of &lt;td&gt; and &lt;/td&gt; tag.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TABLES</a:t>
            </a:r>
            <a:endParaRPr/>
          </a:p>
        </p:txBody>
      </p:sp>
      <p:pic>
        <p:nvPicPr>
          <p:cNvPr id="523" name="Google Shape;523;p6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8371" t="10682" r="32126"/>
          <a:stretch/>
        </p:blipFill>
        <p:spPr>
          <a:xfrm>
            <a:off x="1451579" y="2070847"/>
            <a:ext cx="3960000" cy="31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1"/>
          <p:cNvPicPr preferRelativeResize="0"/>
          <p:nvPr/>
        </p:nvPicPr>
        <p:blipFill rotWithShape="1">
          <a:blip r:embed="rId4">
            <a:alphaModFix/>
          </a:blip>
          <a:srcRect t="16731" r="22395" b="24667"/>
          <a:stretch/>
        </p:blipFill>
        <p:spPr>
          <a:xfrm>
            <a:off x="6374854" y="2070847"/>
            <a:ext cx="4680000" cy="308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TABLES – BORDER ATTRIBUTE</a:t>
            </a:r>
            <a:endParaRPr/>
          </a:p>
        </p:txBody>
      </p:sp>
      <p:pic>
        <p:nvPicPr>
          <p:cNvPr id="530" name="Google Shape;530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8646" t="10942" r="38199"/>
          <a:stretch/>
        </p:blipFill>
        <p:spPr>
          <a:xfrm>
            <a:off x="1451578" y="2169457"/>
            <a:ext cx="3960000" cy="352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2"/>
          <p:cNvPicPr preferRelativeResize="0"/>
          <p:nvPr/>
        </p:nvPicPr>
        <p:blipFill rotWithShape="1">
          <a:blip r:embed="rId4">
            <a:alphaModFix/>
          </a:blip>
          <a:srcRect t="16470" r="5512" b="42220"/>
          <a:stretch/>
        </p:blipFill>
        <p:spPr>
          <a:xfrm>
            <a:off x="6374854" y="2169458"/>
            <a:ext cx="4680000" cy="178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TABLES – TABLE CAPTION</a:t>
            </a:r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Add a caption that serves as a heading for the entire table.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&lt;caption&gt; tag is used.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&lt;caption&gt; tag should be inserted immediately after the &lt;table&gt; tag.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38" name="Google Shape;538;p63"/>
          <p:cNvPicPr preferRelativeResize="0"/>
          <p:nvPr/>
        </p:nvPicPr>
        <p:blipFill rotWithShape="1">
          <a:blip r:embed="rId3">
            <a:alphaModFix/>
          </a:blip>
          <a:srcRect l="8603" t="11176" r="38897" b="48685"/>
          <a:stretch/>
        </p:blipFill>
        <p:spPr>
          <a:xfrm>
            <a:off x="1451579" y="3565505"/>
            <a:ext cx="4680000" cy="190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3"/>
          <p:cNvPicPr preferRelativeResize="0"/>
          <p:nvPr/>
        </p:nvPicPr>
        <p:blipFill rotWithShape="1">
          <a:blip r:embed="rId4">
            <a:alphaModFix/>
          </a:blip>
          <a:srcRect t="16601" r="5970" b="50000"/>
          <a:stretch/>
        </p:blipFill>
        <p:spPr>
          <a:xfrm>
            <a:off x="6374854" y="3565505"/>
            <a:ext cx="4680000" cy="1450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TABLES – COLSPAN AND ROWSPAN</a:t>
            </a:r>
            <a:endParaRPr/>
          </a:p>
        </p:txBody>
      </p:sp>
      <p:sp>
        <p:nvSpPr>
          <p:cNvPr id="545" name="Google Shape;545;p6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HTML table can have cells that span over multiple rows and/or columns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46" name="Google Shape;546;p64"/>
          <p:cNvPicPr preferRelativeResize="0"/>
          <p:nvPr/>
        </p:nvPicPr>
        <p:blipFill rotWithShape="1">
          <a:blip r:embed="rId3">
            <a:alphaModFix/>
          </a:blip>
          <a:srcRect l="8610" t="22575" r="4671" b="47868"/>
          <a:stretch/>
        </p:blipFill>
        <p:spPr>
          <a:xfrm>
            <a:off x="1451579" y="2922493"/>
            <a:ext cx="9639404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TABLES – COLSPAN AND ROWSPAN</a:t>
            </a: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To make a cell span over multiple rows, use the </a:t>
            </a:r>
            <a:r>
              <a:rPr lang="en-IN" b="1"/>
              <a:t>rowspan</a:t>
            </a:r>
            <a:r>
              <a:rPr lang="en-IN"/>
              <a:t> attribute.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value of the rowspan attribute represents the number of rows to span.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To make a cell span over multiple columns, use the </a:t>
            </a:r>
            <a:r>
              <a:rPr lang="en-IN" b="1"/>
              <a:t>colspan</a:t>
            </a:r>
            <a:r>
              <a:rPr lang="en-IN"/>
              <a:t> attribute.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value of the colspan attribute represents the number of columns to span.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TABLES – COLSPAN AND ROWSPAN</a:t>
            </a:r>
            <a:endParaRPr/>
          </a:p>
        </p:txBody>
      </p:sp>
      <p:pic>
        <p:nvPicPr>
          <p:cNvPr id="558" name="Google Shape;558;p6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240" t="10682" r="46007"/>
          <a:stretch/>
        </p:blipFill>
        <p:spPr>
          <a:xfrm>
            <a:off x="1451579" y="1999149"/>
            <a:ext cx="2976986" cy="374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6"/>
          <p:cNvPicPr preferRelativeResize="0"/>
          <p:nvPr/>
        </p:nvPicPr>
        <p:blipFill rotWithShape="1">
          <a:blip r:embed="rId4">
            <a:alphaModFix/>
          </a:blip>
          <a:srcRect t="17255" r="5854" b="50000"/>
          <a:stretch/>
        </p:blipFill>
        <p:spPr>
          <a:xfrm>
            <a:off x="4646854" y="1999149"/>
            <a:ext cx="6408000" cy="194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CHARACTER ENTITIES</a:t>
            </a:r>
            <a:endParaRPr/>
          </a:p>
        </p:txBody>
      </p:sp>
      <p:sp>
        <p:nvSpPr>
          <p:cNvPr id="565" name="Google Shape;565;p6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Some characters are reserved in HTML.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If we use &lt; or &gt; signs in a HTML document, the browser might mix them with tags.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Character entities are used to display reserved characters in HTML.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Character entity format: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&amp;entityname; OR &amp;#entitynumber;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Ex. &amp;lt; OR &amp;#60 – To display &lt; character.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>
                <a:solidFill>
                  <a:srgbClr val="FF0000"/>
                </a:solidFill>
              </a:rPr>
              <a:t>Browsers may not support all the entity names. But support for entity numbers is good.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>
                <a:solidFill>
                  <a:srgbClr val="FF0000"/>
                </a:solidFill>
              </a:rPr>
              <a:t>Entity names are case sensitive.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CHARACTER ENTITIES</a:t>
            </a:r>
            <a:endParaRPr/>
          </a:p>
        </p:txBody>
      </p:sp>
      <p:sp>
        <p:nvSpPr>
          <p:cNvPr id="571" name="Google Shape;571;p6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Useful HTML Character entities: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graphicFrame>
        <p:nvGraphicFramePr>
          <p:cNvPr id="572" name="Google Shape;572;p68"/>
          <p:cNvGraphicFramePr/>
          <p:nvPr/>
        </p:nvGraphicFramePr>
        <p:xfrm>
          <a:off x="1992207" y="250023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{A60D3744-A7D9-44E0-8D52-8414E7F957B1}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Entity Name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Entity Number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Result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&amp;nbsp;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&amp;#160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Non-breaking space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&amp;lt;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&amp;#60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Less than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&lt;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&amp;gt;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&amp;#62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Greater than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&gt;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&amp;amp;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&amp;#38;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Ampersand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&amp;quot;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&amp;#34;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Double quotation mark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“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&amp;apos;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&amp;#39;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Single quotation mark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‘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&amp;copy;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&amp;#169;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Copyright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©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&amp;reg;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&amp;#174;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Registered Trademark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/>
                        <a:t>®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CHARACTER ENTITIES</a:t>
            </a:r>
            <a:endParaRPr/>
          </a:p>
        </p:txBody>
      </p:sp>
      <p:pic>
        <p:nvPicPr>
          <p:cNvPr id="578" name="Google Shape;578;p6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5965" t="10941" r="29500" b="34744"/>
          <a:stretch/>
        </p:blipFill>
        <p:spPr>
          <a:xfrm>
            <a:off x="1451579" y="2402540"/>
            <a:ext cx="4680000" cy="247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9"/>
          <p:cNvPicPr preferRelativeResize="0"/>
          <p:nvPr/>
        </p:nvPicPr>
        <p:blipFill rotWithShape="1">
          <a:blip r:embed="rId4">
            <a:alphaModFix/>
          </a:blip>
          <a:srcRect t="16601" r="7938" b="45606"/>
          <a:stretch/>
        </p:blipFill>
        <p:spPr>
          <a:xfrm>
            <a:off x="6374854" y="2376011"/>
            <a:ext cx="4680000" cy="2502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NOTE</a:t>
            </a:r>
            <a:endParaRPr/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HTML tags are not case sensitive. Recommended to use lowercase in HTML.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Never skip the end tag.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Recommended to use quotes around attribute values.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Double quotes around attribute values are the most common.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Single quotes can also be used.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When attribute value itself contains double quotes, it is necessary to use single quotes.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BLOCK AND INLINE ELEMENTS</a:t>
            </a:r>
            <a:endParaRPr/>
          </a:p>
        </p:txBody>
      </p:sp>
      <p:sp>
        <p:nvSpPr>
          <p:cNvPr id="585" name="Google Shape;585;p7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Every HTML element has two types of display values: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Block level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Inline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BLOCK ELEMENTS</a:t>
            </a:r>
            <a:endParaRPr/>
          </a:p>
        </p:txBody>
      </p:sp>
      <p:sp>
        <p:nvSpPr>
          <p:cNvPr id="591" name="Google Shape;591;p7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Block-level Element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 Always starts on a new line and takes up the full available width of the browser.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Browser adds a margin before and after the element.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Commonly used block elements are: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&lt;p&gt;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IN"/>
              <a:t>&lt;div&gt;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BLOCK ELEMENTS</a:t>
            </a:r>
            <a:endParaRPr/>
          </a:p>
        </p:txBody>
      </p:sp>
      <p:pic>
        <p:nvPicPr>
          <p:cNvPr id="597" name="Google Shape;597;p7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5964" t="10942" r="7274" b="29547"/>
          <a:stretch/>
        </p:blipFill>
        <p:spPr>
          <a:xfrm>
            <a:off x="1451579" y="2339787"/>
            <a:ext cx="4680000" cy="192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2"/>
          <p:cNvPicPr preferRelativeResize="0"/>
          <p:nvPr/>
        </p:nvPicPr>
        <p:blipFill rotWithShape="1">
          <a:blip r:embed="rId4">
            <a:alphaModFix/>
          </a:blip>
          <a:srcRect t="16602" r="8464" b="30457"/>
          <a:stretch/>
        </p:blipFill>
        <p:spPr>
          <a:xfrm>
            <a:off x="6374854" y="2339787"/>
            <a:ext cx="4680000" cy="3481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INLINE ELEMENTS</a:t>
            </a:r>
            <a:endParaRPr/>
          </a:p>
        </p:txBody>
      </p:sp>
      <p:sp>
        <p:nvSpPr>
          <p:cNvPr id="604" name="Google Shape;604;p7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An inline element doesn’t start on a new line.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An inline element takes up only the required width.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An inline element cannot contain a block-level element!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605" name="Google Shape;605;p73"/>
          <p:cNvPicPr preferRelativeResize="0"/>
          <p:nvPr/>
        </p:nvPicPr>
        <p:blipFill rotWithShape="1">
          <a:blip r:embed="rId3">
            <a:alphaModFix/>
          </a:blip>
          <a:srcRect l="16250" t="11452" r="26837" b="32353"/>
          <a:stretch/>
        </p:blipFill>
        <p:spPr>
          <a:xfrm>
            <a:off x="1451579" y="3429000"/>
            <a:ext cx="4680000" cy="24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3"/>
          <p:cNvPicPr preferRelativeResize="0"/>
          <p:nvPr/>
        </p:nvPicPr>
        <p:blipFill rotWithShape="1">
          <a:blip r:embed="rId4">
            <a:alphaModFix/>
          </a:blip>
          <a:srcRect t="15948" r="8968" b="43267"/>
          <a:stretch/>
        </p:blipFill>
        <p:spPr>
          <a:xfrm>
            <a:off x="6374854" y="3429000"/>
            <a:ext cx="4680000" cy="269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WORKING OF A WEB APPLICATION</a:t>
            </a:r>
            <a:endParaRPr/>
          </a:p>
        </p:txBody>
      </p:sp>
      <p:pic>
        <p:nvPicPr>
          <p:cNvPr id="612" name="Google Shape;612;p7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526" t="16399" r="1800" b="5378"/>
          <a:stretch/>
        </p:blipFill>
        <p:spPr>
          <a:xfrm>
            <a:off x="1451579" y="2510118"/>
            <a:ext cx="3334870" cy="269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4"/>
          <p:cNvPicPr preferRelativeResize="0"/>
          <p:nvPr/>
        </p:nvPicPr>
        <p:blipFill rotWithShape="1">
          <a:blip r:embed="rId4">
            <a:alphaModFix/>
          </a:blip>
          <a:srcRect l="13686" b="3070"/>
          <a:stretch/>
        </p:blipFill>
        <p:spPr>
          <a:xfrm>
            <a:off x="8810793" y="2510118"/>
            <a:ext cx="2244061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74"/>
          <p:cNvCxnSpPr/>
          <p:nvPr/>
        </p:nvCxnSpPr>
        <p:spPr>
          <a:xfrm>
            <a:off x="4786449" y="3325906"/>
            <a:ext cx="4024344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5" name="Google Shape;615;p74"/>
          <p:cNvCxnSpPr/>
          <p:nvPr/>
        </p:nvCxnSpPr>
        <p:spPr>
          <a:xfrm rot="10800000">
            <a:off x="4786449" y="4267200"/>
            <a:ext cx="4024344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6" name="Google Shape;616;p74"/>
          <p:cNvSpPr txBox="1"/>
          <p:nvPr/>
        </p:nvSpPr>
        <p:spPr>
          <a:xfrm>
            <a:off x="5620871" y="2850776"/>
            <a:ext cx="2244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 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4"/>
          <p:cNvSpPr txBox="1"/>
          <p:nvPr/>
        </p:nvSpPr>
        <p:spPr>
          <a:xfrm>
            <a:off x="5636582" y="3770118"/>
            <a:ext cx="2244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 Response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4"/>
          <p:cNvSpPr txBox="1"/>
          <p:nvPr/>
        </p:nvSpPr>
        <p:spPr>
          <a:xfrm>
            <a:off x="1837765" y="2117945"/>
            <a:ext cx="2244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4"/>
          <p:cNvSpPr txBox="1"/>
          <p:nvPr/>
        </p:nvSpPr>
        <p:spPr>
          <a:xfrm>
            <a:off x="8704730" y="2141843"/>
            <a:ext cx="2244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Web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FORMS</a:t>
            </a:r>
            <a:endParaRPr/>
          </a:p>
        </p:txBody>
      </p:sp>
      <p:pic>
        <p:nvPicPr>
          <p:cNvPr id="625" name="Google Shape;625;p7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6347" t="23102" r="38877" b="3101"/>
          <a:stretch/>
        </p:blipFill>
        <p:spPr>
          <a:xfrm>
            <a:off x="1451579" y="2126564"/>
            <a:ext cx="2160000" cy="34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5"/>
          <p:cNvPicPr preferRelativeResize="0"/>
          <p:nvPr/>
        </p:nvPicPr>
        <p:blipFill rotWithShape="1">
          <a:blip r:embed="rId4">
            <a:alphaModFix/>
          </a:blip>
          <a:srcRect l="33456" t="24464" r="36101" b="12283"/>
          <a:stretch/>
        </p:blipFill>
        <p:spPr>
          <a:xfrm>
            <a:off x="3891874" y="2124707"/>
            <a:ext cx="3098207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5"/>
          <p:cNvPicPr preferRelativeResize="0"/>
          <p:nvPr/>
        </p:nvPicPr>
        <p:blipFill rotWithShape="1">
          <a:blip r:embed="rId5">
            <a:alphaModFix/>
          </a:blip>
          <a:srcRect l="34265" t="33044" r="36689" b="24047"/>
          <a:stretch/>
        </p:blipFill>
        <p:spPr>
          <a:xfrm>
            <a:off x="7162800" y="2124707"/>
            <a:ext cx="4357745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FORMS</a:t>
            </a:r>
            <a:endParaRPr/>
          </a:p>
        </p:txBody>
      </p:sp>
      <p:sp>
        <p:nvSpPr>
          <p:cNvPr id="633" name="Google Shape;633;p7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An HTML form is used to collect user input.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user input is most often sent to the server for processing.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HTML &lt;form&gt; element is used to create an HTML form.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&lt;form&gt; element is a container for different types of input elements: text fields, checkboxes, radio buttons, submit button etc.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634" name="Google Shape;634;p76"/>
          <p:cNvPicPr preferRelativeResize="0"/>
          <p:nvPr/>
        </p:nvPicPr>
        <p:blipFill rotWithShape="1">
          <a:blip r:embed="rId3">
            <a:alphaModFix/>
          </a:blip>
          <a:srcRect l="16104" t="11038" r="57941" b="62803"/>
          <a:stretch/>
        </p:blipFill>
        <p:spPr>
          <a:xfrm>
            <a:off x="1451579" y="4267196"/>
            <a:ext cx="3276000" cy="175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</a:t>
            </a:r>
            <a:endParaRPr/>
          </a:p>
        </p:txBody>
      </p:sp>
      <p:sp>
        <p:nvSpPr>
          <p:cNvPr id="640" name="Google Shape;640;p7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The HTML &lt;form&gt; element can contain one or more of the following elements: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&lt;label&gt;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&lt;input&gt;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&lt;select&gt;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&lt;textarea&gt;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&lt;button&gt;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&lt;fieldset&gt;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&lt;legend&gt;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&lt;datalist&gt;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&lt;output&gt;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&lt;option&gt;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IN"/>
              <a:t>&lt;optgroup&gt;</a:t>
            </a:r>
            <a:endParaRPr/>
          </a:p>
          <a:p>
            <a:pPr marL="685800" lvl="1" indent="-14001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- INPUT</a:t>
            </a:r>
            <a:endParaRPr/>
          </a:p>
        </p:txBody>
      </p:sp>
      <p:sp>
        <p:nvSpPr>
          <p:cNvPr id="646" name="Google Shape;646;p7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Most used form element is &lt;input&gt;.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Important attribute: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type – Type of the &lt;input&gt; element to be displayed. Default is text.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id – Unique identifier of the HTML element.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name – Used to identify the form element and is used to submit the data to server.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value – An initial value for an input field.</a:t>
            </a:r>
            <a:endParaRPr/>
          </a:p>
        </p:txBody>
      </p:sp>
      <p:pic>
        <p:nvPicPr>
          <p:cNvPr id="647" name="Google Shape;647;p78"/>
          <p:cNvPicPr preferRelativeResize="0"/>
          <p:nvPr/>
        </p:nvPicPr>
        <p:blipFill rotWithShape="1">
          <a:blip r:embed="rId3">
            <a:alphaModFix/>
          </a:blip>
          <a:srcRect l="64927" t="37829" r="3087" b="44573"/>
          <a:stretch/>
        </p:blipFill>
        <p:spPr>
          <a:xfrm>
            <a:off x="1783273" y="1949824"/>
            <a:ext cx="3465738" cy="1013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TEXT</a:t>
            </a:r>
            <a:endParaRPr/>
          </a:p>
        </p:txBody>
      </p:sp>
      <p:sp>
        <p:nvSpPr>
          <p:cNvPr id="653" name="Google Shape;653;p7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&lt;input type=“text”&gt; defines a single-line text input field.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654" name="Google Shape;654;p79"/>
          <p:cNvPicPr preferRelativeResize="0"/>
          <p:nvPr/>
        </p:nvPicPr>
        <p:blipFill rotWithShape="1">
          <a:blip r:embed="rId3">
            <a:alphaModFix/>
          </a:blip>
          <a:srcRect l="16250" t="11039" r="32868" b="59618"/>
          <a:stretch/>
        </p:blipFill>
        <p:spPr>
          <a:xfrm>
            <a:off x="1451579" y="2712121"/>
            <a:ext cx="4680000" cy="143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9"/>
          <p:cNvPicPr preferRelativeResize="0"/>
          <p:nvPr/>
        </p:nvPicPr>
        <p:blipFill rotWithShape="1">
          <a:blip r:embed="rId4">
            <a:alphaModFix/>
          </a:blip>
          <a:srcRect t="12144" r="53235" b="64600"/>
          <a:stretch/>
        </p:blipFill>
        <p:spPr>
          <a:xfrm>
            <a:off x="6374854" y="2712121"/>
            <a:ext cx="4680000" cy="1236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FIRST HTML PAGE – OPEN TEXT EDITOR</a:t>
            </a:r>
            <a:endParaRPr/>
          </a:p>
        </p:txBody>
      </p:sp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Windows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Open the Start Screen. Type </a:t>
            </a:r>
            <a:r>
              <a:rPr lang="en-IN" b="1"/>
              <a:t>Notepad</a:t>
            </a:r>
            <a:r>
              <a:rPr lang="en-IN"/>
              <a:t>. Click to open.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Mac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Open Finder &gt; Applications &gt; </a:t>
            </a:r>
            <a:r>
              <a:rPr lang="en-IN" b="1"/>
              <a:t>TextEdit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In Preferences &gt; Format &gt; </a:t>
            </a:r>
            <a:r>
              <a:rPr lang="en-IN" b="1"/>
              <a:t>Plain Text</a:t>
            </a:r>
            <a:r>
              <a:rPr lang="en-IN"/>
              <a:t>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Under </a:t>
            </a:r>
            <a:r>
              <a:rPr lang="en-IN" b="1"/>
              <a:t>Open and Save</a:t>
            </a:r>
            <a:r>
              <a:rPr lang="en-IN"/>
              <a:t>, check the box that says "Display HTML files as HTML code instead of formatted text".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Open the new document.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- LABEL</a:t>
            </a:r>
            <a:endParaRPr/>
          </a:p>
        </p:txBody>
      </p:sp>
      <p:sp>
        <p:nvSpPr>
          <p:cNvPr id="661" name="Google Shape;661;p8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&lt;label&gt; element defines a label for the form elements.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Important attribute </a:t>
            </a:r>
            <a:r>
              <a:rPr lang="en-IN" b="1" i="1"/>
              <a:t>for.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662" name="Google Shape;662;p80"/>
          <p:cNvPicPr preferRelativeResize="0"/>
          <p:nvPr/>
        </p:nvPicPr>
        <p:blipFill rotWithShape="1">
          <a:blip r:embed="rId3">
            <a:alphaModFix/>
          </a:blip>
          <a:srcRect l="64927" t="23771" r="3087" b="34014"/>
          <a:stretch/>
        </p:blipFill>
        <p:spPr>
          <a:xfrm>
            <a:off x="1451579" y="3045629"/>
            <a:ext cx="3465738" cy="24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0"/>
          <p:cNvPicPr preferRelativeResize="0"/>
          <p:nvPr/>
        </p:nvPicPr>
        <p:blipFill rotWithShape="1">
          <a:blip r:embed="rId4">
            <a:alphaModFix/>
          </a:blip>
          <a:srcRect l="16176" t="10900" r="46101" b="51590"/>
          <a:stretch/>
        </p:blipFill>
        <p:spPr>
          <a:xfrm>
            <a:off x="6455959" y="3055476"/>
            <a:ext cx="4598895" cy="2429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TEXT</a:t>
            </a:r>
            <a:endParaRPr/>
          </a:p>
        </p:txBody>
      </p:sp>
      <p:sp>
        <p:nvSpPr>
          <p:cNvPr id="669" name="Google Shape;669;p8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&lt;input type=“text”&gt; defines a single-line text input field.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670" name="Google Shape;670;p81"/>
          <p:cNvPicPr preferRelativeResize="0"/>
          <p:nvPr/>
        </p:nvPicPr>
        <p:blipFill rotWithShape="1">
          <a:blip r:embed="rId3">
            <a:alphaModFix/>
          </a:blip>
          <a:srcRect l="16250" t="11038" r="32574" b="55051"/>
          <a:stretch/>
        </p:blipFill>
        <p:spPr>
          <a:xfrm>
            <a:off x="1451579" y="2689412"/>
            <a:ext cx="4680000" cy="1647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1"/>
          <p:cNvPicPr preferRelativeResize="0"/>
          <p:nvPr/>
        </p:nvPicPr>
        <p:blipFill rotWithShape="1">
          <a:blip r:embed="rId4">
            <a:alphaModFix/>
          </a:blip>
          <a:srcRect t="16209" r="8297" b="57937"/>
          <a:stretch/>
        </p:blipFill>
        <p:spPr>
          <a:xfrm>
            <a:off x="6374854" y="2689412"/>
            <a:ext cx="4680000" cy="169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LABEL FOR ATTRIBUTE</a:t>
            </a:r>
            <a:endParaRPr/>
          </a:p>
        </p:txBody>
      </p:sp>
      <p:sp>
        <p:nvSpPr>
          <p:cNvPr id="677" name="Google Shape;677;p8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Set the </a:t>
            </a:r>
            <a:r>
              <a:rPr lang="en-IN" b="1" i="1"/>
              <a:t>for </a:t>
            </a:r>
            <a:r>
              <a:rPr lang="en-IN"/>
              <a:t>attribute of the &lt;label&gt; element equal to the </a:t>
            </a:r>
            <a:r>
              <a:rPr lang="en-IN" b="1" i="1"/>
              <a:t>id </a:t>
            </a:r>
            <a:r>
              <a:rPr lang="en-IN"/>
              <a:t>attribute of the &lt;input&gt; element to bind them together.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Click on the label text in the browser.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b="1" i="1"/>
          </a:p>
        </p:txBody>
      </p:sp>
      <p:pic>
        <p:nvPicPr>
          <p:cNvPr id="678" name="Google Shape;678;p82"/>
          <p:cNvPicPr preferRelativeResize="0"/>
          <p:nvPr/>
        </p:nvPicPr>
        <p:blipFill rotWithShape="1">
          <a:blip r:embed="rId3">
            <a:alphaModFix/>
          </a:blip>
          <a:srcRect l="16176" t="11038" r="35368" b="55882"/>
          <a:stretch/>
        </p:blipFill>
        <p:spPr>
          <a:xfrm>
            <a:off x="1451579" y="3537847"/>
            <a:ext cx="4680000" cy="16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2"/>
          <p:cNvPicPr preferRelativeResize="0"/>
          <p:nvPr/>
        </p:nvPicPr>
        <p:blipFill rotWithShape="1">
          <a:blip r:embed="rId4">
            <a:alphaModFix/>
          </a:blip>
          <a:srcRect t="16209" r="8297" b="57937"/>
          <a:stretch/>
        </p:blipFill>
        <p:spPr>
          <a:xfrm>
            <a:off x="6374854" y="3537846"/>
            <a:ext cx="4680000" cy="169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PASSWORD</a:t>
            </a:r>
            <a:endParaRPr/>
          </a:p>
        </p:txBody>
      </p:sp>
      <p:sp>
        <p:nvSpPr>
          <p:cNvPr id="685" name="Google Shape;685;p8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&lt;input type=“password”&gt; defines a password field.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characters in a password field are shown as asterisks or circles.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686" name="Google Shape;686;p83"/>
          <p:cNvPicPr preferRelativeResize="0"/>
          <p:nvPr/>
        </p:nvPicPr>
        <p:blipFill rotWithShape="1">
          <a:blip r:embed="rId3">
            <a:alphaModFix/>
          </a:blip>
          <a:srcRect l="16176" t="11176" r="34633" b="53253"/>
          <a:stretch/>
        </p:blipFill>
        <p:spPr>
          <a:xfrm>
            <a:off x="1451579" y="3272118"/>
            <a:ext cx="4680000" cy="179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3"/>
          <p:cNvPicPr preferRelativeResize="0"/>
          <p:nvPr/>
        </p:nvPicPr>
        <p:blipFill rotWithShape="1">
          <a:blip r:embed="rId4">
            <a:alphaModFix/>
          </a:blip>
          <a:srcRect t="15817" r="8297" b="56796"/>
          <a:stretch/>
        </p:blipFill>
        <p:spPr>
          <a:xfrm>
            <a:off x="6374854" y="3272118"/>
            <a:ext cx="4680000" cy="179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ATTRIBUTES</a:t>
            </a:r>
            <a:endParaRPr/>
          </a:p>
        </p:txBody>
      </p:sp>
      <p:sp>
        <p:nvSpPr>
          <p:cNvPr id="693" name="Google Shape;693;p8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value</a:t>
            </a:r>
            <a:r>
              <a:rPr lang="en-IN"/>
              <a:t> 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an initial value for an input field: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694" name="Google Shape;694;p84"/>
          <p:cNvPicPr preferRelativeResize="0"/>
          <p:nvPr/>
        </p:nvPicPr>
        <p:blipFill rotWithShape="1">
          <a:blip r:embed="rId3">
            <a:alphaModFix/>
          </a:blip>
          <a:srcRect l="16176" t="11176" r="29559" b="52146"/>
          <a:stretch/>
        </p:blipFill>
        <p:spPr>
          <a:xfrm>
            <a:off x="1451579" y="3021106"/>
            <a:ext cx="4680000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4"/>
          <p:cNvPicPr preferRelativeResize="0"/>
          <p:nvPr/>
        </p:nvPicPr>
        <p:blipFill rotWithShape="1">
          <a:blip r:embed="rId4">
            <a:alphaModFix/>
          </a:blip>
          <a:srcRect t="12145" r="68790" b="61909"/>
          <a:stretch/>
        </p:blipFill>
        <p:spPr>
          <a:xfrm>
            <a:off x="6770854" y="3021105"/>
            <a:ext cx="4320000" cy="19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ATTRIBUTES</a:t>
            </a:r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disabled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that the input field should be disabled.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 disabled input field is unusable and unclickable.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value of the disabled field will not be sent to server on submitting the form.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02" name="Google Shape;702;p86"/>
          <p:cNvPicPr preferRelativeResize="0"/>
          <p:nvPr/>
        </p:nvPicPr>
        <p:blipFill rotWithShape="1">
          <a:blip r:embed="rId3">
            <a:alphaModFix/>
          </a:blip>
          <a:srcRect l="16250" t="11037" r="26617" b="51038"/>
          <a:stretch/>
        </p:blipFill>
        <p:spPr>
          <a:xfrm>
            <a:off x="1451579" y="3741038"/>
            <a:ext cx="5400000" cy="19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6"/>
          <p:cNvPicPr preferRelativeResize="0"/>
          <p:nvPr/>
        </p:nvPicPr>
        <p:blipFill rotWithShape="1">
          <a:blip r:embed="rId4">
            <a:alphaModFix/>
          </a:blip>
          <a:srcRect t="12144" r="81103" b="73126"/>
          <a:stretch/>
        </p:blipFill>
        <p:spPr>
          <a:xfrm>
            <a:off x="7166854" y="3888173"/>
            <a:ext cx="3888000" cy="160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ATTRIBUTES</a:t>
            </a:r>
            <a:endParaRPr/>
          </a:p>
        </p:txBody>
      </p:sp>
      <p:sp>
        <p:nvSpPr>
          <p:cNvPr id="709" name="Google Shape;709;p8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size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the visible width, in characters, for an input field.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Default value is 20.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10" name="Google Shape;710;p87"/>
          <p:cNvPicPr preferRelativeResize="0"/>
          <p:nvPr/>
        </p:nvPicPr>
        <p:blipFill rotWithShape="1">
          <a:blip r:embed="rId3">
            <a:alphaModFix/>
          </a:blip>
          <a:srcRect l="16176" t="11037" r="27424" b="56988"/>
          <a:stretch/>
        </p:blipFill>
        <p:spPr>
          <a:xfrm>
            <a:off x="1451579" y="3603813"/>
            <a:ext cx="5400000" cy="16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7"/>
          <p:cNvPicPr preferRelativeResize="0"/>
          <p:nvPr/>
        </p:nvPicPr>
        <p:blipFill rotWithShape="1">
          <a:blip r:embed="rId4">
            <a:alphaModFix/>
          </a:blip>
          <a:srcRect t="12422" r="82868" b="73044"/>
          <a:stretch/>
        </p:blipFill>
        <p:spPr>
          <a:xfrm>
            <a:off x="7490854" y="3603813"/>
            <a:ext cx="3564000" cy="1606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ATTRIBUTES</a:t>
            </a:r>
            <a:endParaRPr/>
          </a:p>
        </p:txBody>
      </p:sp>
      <p:sp>
        <p:nvSpPr>
          <p:cNvPr id="717" name="Google Shape;717;p8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maxlength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the maximum number of characters allowed in an input field.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18" name="Google Shape;718;p88"/>
          <p:cNvPicPr preferRelativeResize="0"/>
          <p:nvPr/>
        </p:nvPicPr>
        <p:blipFill rotWithShape="1">
          <a:blip r:embed="rId3">
            <a:alphaModFix/>
          </a:blip>
          <a:srcRect l="16250" t="10900" r="29485" b="51453"/>
          <a:stretch/>
        </p:blipFill>
        <p:spPr>
          <a:xfrm>
            <a:off x="1451579" y="3083858"/>
            <a:ext cx="5400000" cy="199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8"/>
          <p:cNvPicPr preferRelativeResize="0"/>
          <p:nvPr/>
        </p:nvPicPr>
        <p:blipFill rotWithShape="1">
          <a:blip r:embed="rId4">
            <a:alphaModFix/>
          </a:blip>
          <a:srcRect t="12284" r="74338" b="71516"/>
          <a:stretch/>
        </p:blipFill>
        <p:spPr>
          <a:xfrm>
            <a:off x="7094854" y="3414966"/>
            <a:ext cx="3960000" cy="132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ATTRIBUTES</a:t>
            </a:r>
            <a:endParaRPr/>
          </a:p>
        </p:txBody>
      </p:sp>
      <p:sp>
        <p:nvSpPr>
          <p:cNvPr id="725" name="Google Shape;725;p89"/>
          <p:cNvSpPr txBox="1">
            <a:spLocks noGrp="1"/>
          </p:cNvSpPr>
          <p:nvPr>
            <p:ph type="body" idx="1"/>
          </p:nvPr>
        </p:nvSpPr>
        <p:spPr>
          <a:xfrm>
            <a:off x="1451579" y="2017858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placeholder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a short hint that describes the expected value for the input field.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The short hint is displayed before the user enters a value.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26" name="Google Shape;726;p89"/>
          <p:cNvPicPr preferRelativeResize="0"/>
          <p:nvPr/>
        </p:nvPicPr>
        <p:blipFill rotWithShape="1">
          <a:blip r:embed="rId3">
            <a:alphaModFix/>
          </a:blip>
          <a:srcRect l="16103" t="10900" r="19336" b="52283"/>
          <a:stretch/>
        </p:blipFill>
        <p:spPr>
          <a:xfrm>
            <a:off x="1451579" y="3832480"/>
            <a:ext cx="5400000" cy="163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9"/>
          <p:cNvPicPr preferRelativeResize="0"/>
          <p:nvPr/>
        </p:nvPicPr>
        <p:blipFill rotWithShape="1">
          <a:blip r:embed="rId4">
            <a:alphaModFix/>
          </a:blip>
          <a:srcRect t="12284" r="84485" b="74321"/>
          <a:stretch/>
        </p:blipFill>
        <p:spPr>
          <a:xfrm>
            <a:off x="7454854" y="3832480"/>
            <a:ext cx="3600000" cy="1651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ATTRIBUTES</a:t>
            </a:r>
            <a:endParaRPr/>
          </a:p>
        </p:txBody>
      </p:sp>
      <p:sp>
        <p:nvSpPr>
          <p:cNvPr id="733" name="Google Shape;733;p9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required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that the input field must be filled before submitting the form.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Works with the following input types: text, search, url, tel, email, password, date pickers, number, checkbox, radio, and file.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34" name="Google Shape;734;p90"/>
          <p:cNvPicPr preferRelativeResize="0"/>
          <p:nvPr/>
        </p:nvPicPr>
        <p:blipFill rotWithShape="1">
          <a:blip r:embed="rId3">
            <a:alphaModFix/>
          </a:blip>
          <a:srcRect l="16028" t="10761" r="32279" b="53945"/>
          <a:stretch/>
        </p:blipFill>
        <p:spPr>
          <a:xfrm>
            <a:off x="1451579" y="3669575"/>
            <a:ext cx="5400000" cy="195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0"/>
          <p:cNvPicPr preferRelativeResize="0"/>
          <p:nvPr/>
        </p:nvPicPr>
        <p:blipFill rotWithShape="1">
          <a:blip r:embed="rId4">
            <a:alphaModFix/>
          </a:blip>
          <a:srcRect t="12145" r="78309" b="71656"/>
          <a:stretch/>
        </p:blipFill>
        <p:spPr>
          <a:xfrm>
            <a:off x="7094854" y="3895219"/>
            <a:ext cx="3960000" cy="157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FIRST HTML PAGE – WRITE HTML </a:t>
            </a:r>
            <a:endParaRPr/>
          </a:p>
        </p:txBody>
      </p:sp>
      <p:pic>
        <p:nvPicPr>
          <p:cNvPr id="149" name="Google Shape;149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97648" y="2016125"/>
            <a:ext cx="6711028" cy="344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ATTRIBUTES</a:t>
            </a:r>
            <a:endParaRPr/>
          </a:p>
        </p:txBody>
      </p:sp>
      <p:sp>
        <p:nvSpPr>
          <p:cNvPr id="741" name="Google Shape;741;p9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autofocus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that the input field should get auto focused on page load.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42" name="Google Shape;742;p91"/>
          <p:cNvPicPr preferRelativeResize="0"/>
          <p:nvPr/>
        </p:nvPicPr>
        <p:blipFill rotWithShape="1">
          <a:blip r:embed="rId3">
            <a:alphaModFix/>
          </a:blip>
          <a:srcRect l="16176" t="11176" r="32867" b="52146"/>
          <a:stretch/>
        </p:blipFill>
        <p:spPr>
          <a:xfrm>
            <a:off x="1451579" y="3401410"/>
            <a:ext cx="5400000" cy="20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91"/>
          <p:cNvPicPr preferRelativeResize="0"/>
          <p:nvPr/>
        </p:nvPicPr>
        <p:blipFill rotWithShape="1">
          <a:blip r:embed="rId4">
            <a:alphaModFix/>
          </a:blip>
          <a:srcRect t="12284" r="86691" b="71516"/>
          <a:stretch/>
        </p:blipFill>
        <p:spPr>
          <a:xfrm>
            <a:off x="7817224" y="3421244"/>
            <a:ext cx="3240000" cy="20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ATTRIBUTES</a:t>
            </a:r>
            <a:endParaRPr/>
          </a:p>
        </p:txBody>
      </p:sp>
      <p:sp>
        <p:nvSpPr>
          <p:cNvPr id="749" name="Google Shape;749;p9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autocomplete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Specifies whether a form or an input field should have autocomplete on or off.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Autocomplete allows the browser to predict the value. When a user starts to type in a field, the browser should display options to fill in the field, based on earlier typed values.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50" name="Google Shape;750;p92"/>
          <p:cNvPicPr preferRelativeResize="0"/>
          <p:nvPr/>
        </p:nvPicPr>
        <p:blipFill rotWithShape="1">
          <a:blip r:embed="rId3">
            <a:alphaModFix/>
          </a:blip>
          <a:srcRect t="12284" r="71250" b="66817"/>
          <a:stretch/>
        </p:blipFill>
        <p:spPr>
          <a:xfrm>
            <a:off x="7549654" y="3810001"/>
            <a:ext cx="3505200" cy="135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2"/>
          <p:cNvPicPr preferRelativeResize="0"/>
          <p:nvPr/>
        </p:nvPicPr>
        <p:blipFill rotWithShape="1">
          <a:blip r:embed="rId4">
            <a:alphaModFix/>
          </a:blip>
          <a:srcRect l="16249" t="11313" r="23530" b="44117"/>
          <a:stretch/>
        </p:blipFill>
        <p:spPr>
          <a:xfrm>
            <a:off x="1451579" y="3741038"/>
            <a:ext cx="4680000" cy="18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RADIO	</a:t>
            </a:r>
            <a:endParaRPr/>
          </a:p>
        </p:txBody>
      </p:sp>
      <p:sp>
        <p:nvSpPr>
          <p:cNvPr id="757" name="Google Shape;757;p9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&lt;input type=“radio”&gt; defines a radio button.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Radio buttons allows user to select only one option from a list of options.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Use the </a:t>
            </a:r>
            <a:r>
              <a:rPr lang="en-IN" b="1" i="1"/>
              <a:t>same value </a:t>
            </a:r>
            <a:r>
              <a:rPr lang="en-IN"/>
              <a:t>for the </a:t>
            </a:r>
            <a:r>
              <a:rPr lang="en-IN" b="1" i="1"/>
              <a:t>name</a:t>
            </a:r>
            <a:r>
              <a:rPr lang="en-IN"/>
              <a:t> attribute to group the radio buttons together.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758" name="Google Shape;758;p93"/>
          <p:cNvPicPr preferRelativeResize="0"/>
          <p:nvPr/>
        </p:nvPicPr>
        <p:blipFill rotWithShape="1">
          <a:blip r:embed="rId3">
            <a:alphaModFix/>
          </a:blip>
          <a:srcRect l="16176" t="11038" r="26102" b="37197"/>
          <a:stretch/>
        </p:blipFill>
        <p:spPr>
          <a:xfrm>
            <a:off x="1451579" y="3435945"/>
            <a:ext cx="4261668" cy="20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3"/>
          <p:cNvPicPr preferRelativeResize="0"/>
          <p:nvPr/>
        </p:nvPicPr>
        <p:blipFill rotWithShape="1">
          <a:blip r:embed="rId4">
            <a:alphaModFix/>
          </a:blip>
          <a:srcRect t="16209" r="8128" b="52804"/>
          <a:stretch/>
        </p:blipFill>
        <p:spPr>
          <a:xfrm>
            <a:off x="6374854" y="3435837"/>
            <a:ext cx="4680000" cy="203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CHECKBOX</a:t>
            </a:r>
            <a:endParaRPr/>
          </a:p>
        </p:txBody>
      </p:sp>
      <p:sp>
        <p:nvSpPr>
          <p:cNvPr id="765" name="Google Shape;765;p9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&lt;input type=“checkbox”&gt; defines a checkbox.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Checkbox allows a user to select none or more options from a list of choices.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766" name="Google Shape;766;p94"/>
          <p:cNvPicPr preferRelativeResize="0"/>
          <p:nvPr/>
        </p:nvPicPr>
        <p:blipFill rotWithShape="1">
          <a:blip r:embed="rId3">
            <a:alphaModFix/>
          </a:blip>
          <a:srcRect l="16249" t="11176" r="27207" b="37750"/>
          <a:stretch/>
        </p:blipFill>
        <p:spPr>
          <a:xfrm>
            <a:off x="1451579" y="3220676"/>
            <a:ext cx="4680000" cy="224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4"/>
          <p:cNvPicPr preferRelativeResize="0"/>
          <p:nvPr/>
        </p:nvPicPr>
        <p:blipFill rotWithShape="1">
          <a:blip r:embed="rId4">
            <a:alphaModFix/>
          </a:blip>
          <a:srcRect t="16209" r="12215" b="51046"/>
          <a:stretch/>
        </p:blipFill>
        <p:spPr>
          <a:xfrm>
            <a:off x="6374854" y="3220676"/>
            <a:ext cx="4680000" cy="224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INPUT TYPE RADIO, CHECKBOX - ATTRIBUTE</a:t>
            </a:r>
            <a:endParaRPr/>
          </a:p>
        </p:txBody>
      </p:sp>
      <p:sp>
        <p:nvSpPr>
          <p:cNvPr id="773" name="Google Shape;773;p9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</a:t>
            </a:r>
            <a:r>
              <a:rPr lang="en-IN" b="1"/>
              <a:t>checked </a:t>
            </a:r>
            <a:r>
              <a:rPr lang="en-IN"/>
              <a:t>attribute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Indicates that this radio button/check box is the default selected one.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74" name="Google Shape;774;p95"/>
          <p:cNvPicPr preferRelativeResize="0"/>
          <p:nvPr/>
        </p:nvPicPr>
        <p:blipFill rotWithShape="1">
          <a:blip r:embed="rId3">
            <a:alphaModFix/>
          </a:blip>
          <a:srcRect l="16175" t="10900" r="19264" b="32213"/>
          <a:stretch/>
        </p:blipFill>
        <p:spPr>
          <a:xfrm>
            <a:off x="1451579" y="2858241"/>
            <a:ext cx="4680000" cy="219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5"/>
          <p:cNvPicPr preferRelativeResize="0"/>
          <p:nvPr/>
        </p:nvPicPr>
        <p:blipFill rotWithShape="1">
          <a:blip r:embed="rId4">
            <a:alphaModFix/>
          </a:blip>
          <a:srcRect t="12284" r="79118" b="71516"/>
          <a:stretch/>
        </p:blipFill>
        <p:spPr>
          <a:xfrm>
            <a:off x="2518591" y="5048993"/>
            <a:ext cx="2545976" cy="10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5"/>
          <p:cNvPicPr preferRelativeResize="0"/>
          <p:nvPr/>
        </p:nvPicPr>
        <p:blipFill rotWithShape="1">
          <a:blip r:embed="rId5">
            <a:alphaModFix/>
          </a:blip>
          <a:srcRect l="16177" t="11039" r="20882" b="32628"/>
          <a:stretch/>
        </p:blipFill>
        <p:spPr>
          <a:xfrm>
            <a:off x="6374854" y="2858241"/>
            <a:ext cx="4680000" cy="222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5"/>
          <p:cNvPicPr preferRelativeResize="0"/>
          <p:nvPr/>
        </p:nvPicPr>
        <p:blipFill rotWithShape="1">
          <a:blip r:embed="rId6">
            <a:alphaModFix/>
          </a:blip>
          <a:srcRect t="12284" r="88094" b="71820"/>
          <a:stretch/>
        </p:blipFill>
        <p:spPr>
          <a:xfrm>
            <a:off x="7994854" y="5101283"/>
            <a:ext cx="1440000" cy="102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BUTTON</a:t>
            </a:r>
            <a:endParaRPr/>
          </a:p>
        </p:txBody>
      </p:sp>
      <p:sp>
        <p:nvSpPr>
          <p:cNvPr id="783" name="Google Shape;783;p9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type=“button”&gt; defines a button.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784" name="Google Shape;784;p96"/>
          <p:cNvPicPr preferRelativeResize="0"/>
          <p:nvPr/>
        </p:nvPicPr>
        <p:blipFill rotWithShape="1">
          <a:blip r:embed="rId3">
            <a:alphaModFix/>
          </a:blip>
          <a:srcRect l="16103" t="11176" r="24485" b="59343"/>
          <a:stretch/>
        </p:blipFill>
        <p:spPr>
          <a:xfrm>
            <a:off x="1451579" y="3056965"/>
            <a:ext cx="5400000" cy="142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96"/>
          <p:cNvPicPr preferRelativeResize="0"/>
          <p:nvPr/>
        </p:nvPicPr>
        <p:blipFill rotWithShape="1">
          <a:blip r:embed="rId4">
            <a:alphaModFix/>
          </a:blip>
          <a:srcRect t="12145" r="77132" b="69031"/>
          <a:stretch/>
        </p:blipFill>
        <p:spPr>
          <a:xfrm>
            <a:off x="8266830" y="3056965"/>
            <a:ext cx="2788024" cy="12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SUBMIT</a:t>
            </a:r>
            <a:endParaRPr/>
          </a:p>
        </p:txBody>
      </p:sp>
      <p:sp>
        <p:nvSpPr>
          <p:cNvPr id="791" name="Google Shape;791;p9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type=“submit”&gt; defines a button for submitting the form data to a form-handler.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form-handler is typically a page at the server with a code for processing the data.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792" name="Google Shape;792;p97"/>
          <p:cNvPicPr preferRelativeResize="0"/>
          <p:nvPr/>
        </p:nvPicPr>
        <p:blipFill rotWithShape="1">
          <a:blip r:embed="rId3">
            <a:alphaModFix/>
          </a:blip>
          <a:srcRect l="16248" t="11176" r="37205" b="49999"/>
          <a:stretch/>
        </p:blipFill>
        <p:spPr>
          <a:xfrm>
            <a:off x="1451579" y="3316942"/>
            <a:ext cx="5400000" cy="239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97"/>
          <p:cNvPicPr preferRelativeResize="0"/>
          <p:nvPr/>
        </p:nvPicPr>
        <p:blipFill rotWithShape="1">
          <a:blip r:embed="rId4">
            <a:alphaModFix/>
          </a:blip>
          <a:srcRect t="12284" r="86765" b="69031"/>
          <a:stretch/>
        </p:blipFill>
        <p:spPr>
          <a:xfrm>
            <a:off x="7814854" y="3279833"/>
            <a:ext cx="3240000" cy="24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IMAGE</a:t>
            </a:r>
            <a:endParaRPr/>
          </a:p>
        </p:txBody>
      </p:sp>
      <p:sp>
        <p:nvSpPr>
          <p:cNvPr id="799" name="Google Shape;799;p9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type=“image”&gt; defines an image as a submit button.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image path is specified in the </a:t>
            </a:r>
            <a:r>
              <a:rPr lang="en-IN" b="1"/>
              <a:t>src </a:t>
            </a:r>
            <a:r>
              <a:rPr lang="en-IN"/>
              <a:t>attribute.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b="1"/>
          </a:p>
        </p:txBody>
      </p:sp>
      <p:pic>
        <p:nvPicPr>
          <p:cNvPr id="800" name="Google Shape;800;p98"/>
          <p:cNvPicPr preferRelativeResize="0"/>
          <p:nvPr/>
        </p:nvPicPr>
        <p:blipFill rotWithShape="1">
          <a:blip r:embed="rId3">
            <a:alphaModFix/>
          </a:blip>
          <a:srcRect l="16249" t="11176" r="12869" b="49999"/>
          <a:stretch/>
        </p:blipFill>
        <p:spPr>
          <a:xfrm>
            <a:off x="1451579" y="3395204"/>
            <a:ext cx="6480000" cy="188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8"/>
          <p:cNvPicPr preferRelativeResize="0"/>
          <p:nvPr/>
        </p:nvPicPr>
        <p:blipFill rotWithShape="1">
          <a:blip r:embed="rId4">
            <a:alphaModFix/>
          </a:blip>
          <a:srcRect t="12007" r="86912" b="65294"/>
          <a:stretch/>
        </p:blipFill>
        <p:spPr>
          <a:xfrm>
            <a:off x="8894854" y="3290601"/>
            <a:ext cx="2160000" cy="199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HTML FORM ELEMENTS – INPUT TYPE RESET</a:t>
            </a:r>
            <a:endParaRPr/>
          </a:p>
        </p:txBody>
      </p:sp>
      <p:sp>
        <p:nvSpPr>
          <p:cNvPr id="807" name="Google Shape;807;p9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&lt;input type=“reset”&gt; defines a reset button that resets the form values to their default.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808" name="Google Shape;808;p99"/>
          <p:cNvPicPr preferRelativeResize="0"/>
          <p:nvPr/>
        </p:nvPicPr>
        <p:blipFill rotWithShape="1">
          <a:blip r:embed="rId3">
            <a:alphaModFix/>
          </a:blip>
          <a:srcRect l="16250" t="10899" r="28750" b="47300"/>
          <a:stretch/>
        </p:blipFill>
        <p:spPr>
          <a:xfrm>
            <a:off x="1451579" y="3065931"/>
            <a:ext cx="5400000" cy="218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99"/>
          <p:cNvPicPr preferRelativeResize="0"/>
          <p:nvPr/>
        </p:nvPicPr>
        <p:blipFill rotWithShape="1">
          <a:blip r:embed="rId4">
            <a:alphaModFix/>
          </a:blip>
          <a:srcRect t="12284" r="87279" b="69585"/>
          <a:stretch/>
        </p:blipFill>
        <p:spPr>
          <a:xfrm>
            <a:off x="8174854" y="3065341"/>
            <a:ext cx="2880000" cy="218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IN"/>
              <a:t>WORKING OF A WEB APPLICATION</a:t>
            </a:r>
            <a:endParaRPr/>
          </a:p>
        </p:txBody>
      </p:sp>
      <p:pic>
        <p:nvPicPr>
          <p:cNvPr id="815" name="Google Shape;815;p10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526" t="16399" r="1800" b="5378"/>
          <a:stretch/>
        </p:blipFill>
        <p:spPr>
          <a:xfrm>
            <a:off x="1451579" y="2510118"/>
            <a:ext cx="3334870" cy="269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00"/>
          <p:cNvPicPr preferRelativeResize="0"/>
          <p:nvPr/>
        </p:nvPicPr>
        <p:blipFill rotWithShape="1">
          <a:blip r:embed="rId4">
            <a:alphaModFix/>
          </a:blip>
          <a:srcRect l="13686" b="3070"/>
          <a:stretch/>
        </p:blipFill>
        <p:spPr>
          <a:xfrm>
            <a:off x="8810793" y="2510118"/>
            <a:ext cx="2244061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7" name="Google Shape;817;p100"/>
          <p:cNvCxnSpPr/>
          <p:nvPr/>
        </p:nvCxnSpPr>
        <p:spPr>
          <a:xfrm>
            <a:off x="4786449" y="3325906"/>
            <a:ext cx="4024344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8" name="Google Shape;818;p100"/>
          <p:cNvCxnSpPr/>
          <p:nvPr/>
        </p:nvCxnSpPr>
        <p:spPr>
          <a:xfrm rot="10800000">
            <a:off x="4786449" y="4267200"/>
            <a:ext cx="4024344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9" name="Google Shape;819;p100"/>
          <p:cNvSpPr txBox="1"/>
          <p:nvPr/>
        </p:nvSpPr>
        <p:spPr>
          <a:xfrm>
            <a:off x="5620871" y="2850776"/>
            <a:ext cx="2244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 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00"/>
          <p:cNvSpPr txBox="1"/>
          <p:nvPr/>
        </p:nvSpPr>
        <p:spPr>
          <a:xfrm>
            <a:off x="5636582" y="3770118"/>
            <a:ext cx="2244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 Response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00"/>
          <p:cNvSpPr txBox="1"/>
          <p:nvPr/>
        </p:nvSpPr>
        <p:spPr>
          <a:xfrm>
            <a:off x="1837765" y="2117945"/>
            <a:ext cx="2244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00"/>
          <p:cNvSpPr txBox="1"/>
          <p:nvPr/>
        </p:nvSpPr>
        <p:spPr>
          <a:xfrm>
            <a:off x="8704730" y="2141843"/>
            <a:ext cx="2244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Web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5026</Words>
  <Application>Microsoft Office PowerPoint</Application>
  <PresentationFormat>Widescreen</PresentationFormat>
  <Paragraphs>647</Paragraphs>
  <Slides>137</Slides>
  <Notes>137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Arial</vt:lpstr>
      <vt:lpstr>Quattrocento Sans</vt:lpstr>
      <vt:lpstr>Verdana</vt:lpstr>
      <vt:lpstr>Calibri</vt:lpstr>
      <vt:lpstr>Gill Sans</vt:lpstr>
      <vt:lpstr>Gallery</vt:lpstr>
      <vt:lpstr>      FULL STACK  DEVELOPMENT  Year: 2023-24    Semester: 3       Course Code: 23CS2305              Module 1 Markup Language (HTML5): Introduction to HTML and HTML5 - Formatting and Fonts -Commenting Code – Anchors – Backgrounds – Images – Hyperlinks – Lists – Tables – HTML Forms, Audio ,Video Tag </vt:lpstr>
      <vt:lpstr>INTRODUCTION</vt:lpstr>
      <vt:lpstr>SYSTEM REQUIREMENTS</vt:lpstr>
      <vt:lpstr>HTML PAGE STRUCTURE</vt:lpstr>
      <vt:lpstr>HTML PAGE STRUCTURE</vt:lpstr>
      <vt:lpstr>HTML ELEMENT</vt:lpstr>
      <vt:lpstr>NOTE</vt:lpstr>
      <vt:lpstr>FIRST HTML PAGE – OPEN TEXT EDITOR</vt:lpstr>
      <vt:lpstr>FIRST HTML PAGE – WRITE HTML </vt:lpstr>
      <vt:lpstr>FIRST HTML PAGE – SAVE THE FILE</vt:lpstr>
      <vt:lpstr>FIRST HTML PAGE – VIEW IN BROWSER</vt:lpstr>
      <vt:lpstr>HTML HEADINGS</vt:lpstr>
      <vt:lpstr>HTML HEADINGS</vt:lpstr>
      <vt:lpstr>HTML PARAGRAPHS</vt:lpstr>
      <vt:lpstr>HTML PARAGRAPHS</vt:lpstr>
      <vt:lpstr>HTML DISPLAY</vt:lpstr>
      <vt:lpstr>HTML DISPLAY</vt:lpstr>
      <vt:lpstr>PREFORMATTED TEXT</vt:lpstr>
      <vt:lpstr>HTML HORIZONTAL RULES</vt:lpstr>
      <vt:lpstr>HTML HORIZONTAL RULES</vt:lpstr>
      <vt:lpstr>HTML LINE BREAKS</vt:lpstr>
      <vt:lpstr>HTML TEXT FORMATTING</vt:lpstr>
      <vt:lpstr>HTML TEXT FORMATTING – BOLD TEXT</vt:lpstr>
      <vt:lpstr>HTML TEXT FORMATTING – IMPORTANT TEXT</vt:lpstr>
      <vt:lpstr>HTML TEXT FORMATTING – ITALIC TEXT</vt:lpstr>
      <vt:lpstr>HTML TEXT FORMATTING – EMPHASIZED TEXT</vt:lpstr>
      <vt:lpstr>HTML TEXT FORMATTING – MARKED TEXT</vt:lpstr>
      <vt:lpstr>HTML TEXT FORMATTING – SMALLER TEXT</vt:lpstr>
      <vt:lpstr>HTML TEXT FORMATTING – DELETED TEXT</vt:lpstr>
      <vt:lpstr>HTML TEXT FORMATTING – INSERTED TEXT</vt:lpstr>
      <vt:lpstr>HTML TEXT FORMATTING – SUBSCRIPT TEXT</vt:lpstr>
      <vt:lpstr>HTML TEXT FORMATTING – SUPERSCRIPT TEXT</vt:lpstr>
      <vt:lpstr>HTML QUOTATION AND CITATION ELEMENTS</vt:lpstr>
      <vt:lpstr>HTML QUOTATION AND CITATION ELEMENTS</vt:lpstr>
      <vt:lpstr>HTML QUOTATION AND CITATION ELEMENTS</vt:lpstr>
      <vt:lpstr>HTML QUOTATION AND CITATION ELEMENTS</vt:lpstr>
      <vt:lpstr>HTML QUOTATION AND CITATION ELEMENTS</vt:lpstr>
      <vt:lpstr>HTML QUOTATION AND CITATION ELEMENTS</vt:lpstr>
      <vt:lpstr>BI-DIRECTIONAL OVERRIDE</vt:lpstr>
      <vt:lpstr>HTML COMMENTS</vt:lpstr>
      <vt:lpstr>HTML LINKS - HYPERLINKS</vt:lpstr>
      <vt:lpstr>HTML LINKS - HYPERLINKS</vt:lpstr>
      <vt:lpstr>HTML LINKS - HYPERLINKS</vt:lpstr>
      <vt:lpstr>HTML LINKS - HYPERLINKS</vt:lpstr>
      <vt:lpstr>HTML LINKS - HYPERLINKS</vt:lpstr>
      <vt:lpstr>HTML LINKS - HYPERLINKS</vt:lpstr>
      <vt:lpstr>HTML LINKS - HYPERLINKS</vt:lpstr>
      <vt:lpstr>HTML LINKS – LINK TO AN EMAIL ADDRESS</vt:lpstr>
      <vt:lpstr>HTML LINKS – LINK TO AN EMAIL ADDRESS</vt:lpstr>
      <vt:lpstr>HTML IMAGES</vt:lpstr>
      <vt:lpstr>HTML IMAGES</vt:lpstr>
      <vt:lpstr>HTML LISTS</vt:lpstr>
      <vt:lpstr>HTML LISTS – UNORDERED LISTS</vt:lpstr>
      <vt:lpstr>HTML LISTS – UNORDERED LISTS</vt:lpstr>
      <vt:lpstr>HTML LISTS – ORDERED LISTS</vt:lpstr>
      <vt:lpstr>HTML LISTS – ORDERED LISTS</vt:lpstr>
      <vt:lpstr>HTML LISTS – DESCRIPTION LISTS</vt:lpstr>
      <vt:lpstr>HTML LISTS – DESCRIPTION LISTS</vt:lpstr>
      <vt:lpstr>HTML TABLES</vt:lpstr>
      <vt:lpstr>HTML TABLES</vt:lpstr>
      <vt:lpstr>HTML TABLES</vt:lpstr>
      <vt:lpstr>HTML TABLES – BORDER ATTRIBUTE</vt:lpstr>
      <vt:lpstr>HTML TABLES – TABLE CAPTION</vt:lpstr>
      <vt:lpstr>HTML TABLES – COLSPAN AND ROWSPAN</vt:lpstr>
      <vt:lpstr>HTML TABLES – COLSPAN AND ROWSPAN</vt:lpstr>
      <vt:lpstr>HTML TABLES – COLSPAN AND ROWSPAN</vt:lpstr>
      <vt:lpstr>HTML CHARACTER ENTITIES</vt:lpstr>
      <vt:lpstr>HTML CHARACTER ENTITIES</vt:lpstr>
      <vt:lpstr>HTML CHARACTER ENTITIES</vt:lpstr>
      <vt:lpstr>HTML BLOCK AND INLINE ELEMENTS</vt:lpstr>
      <vt:lpstr>HTML BLOCK ELEMENTS</vt:lpstr>
      <vt:lpstr>HTML BLOCK ELEMENTS</vt:lpstr>
      <vt:lpstr>HTML INLINE ELEMENTS</vt:lpstr>
      <vt:lpstr>WORKING OF A WEB APPLICATION</vt:lpstr>
      <vt:lpstr>HTML FORMS</vt:lpstr>
      <vt:lpstr>HTML FORMS</vt:lpstr>
      <vt:lpstr>HTML FORM ELEMENTS</vt:lpstr>
      <vt:lpstr>HTML FORM ELEMENTS - INPUT</vt:lpstr>
      <vt:lpstr>HTML FORM ELEMENTS – INPUT TYPE TEXT</vt:lpstr>
      <vt:lpstr>HTML FORM ELEMENTS - LABEL</vt:lpstr>
      <vt:lpstr>HTML FORM ELEMENTS – INPUT TYPE TEXT</vt:lpstr>
      <vt:lpstr>HTML FORM ELEMENTS – LABEL FOR ATTRIBUTE</vt:lpstr>
      <vt:lpstr>HTML FORM ELEMENTS – INPUT TYPE PASSWORD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TYPE RADIO </vt:lpstr>
      <vt:lpstr>HTML FORM ELEMENTS – INPUT TYPE CHECKBOX</vt:lpstr>
      <vt:lpstr>INPUT TYPE RADIO, CHECKBOX - ATTRIBUTE</vt:lpstr>
      <vt:lpstr>HTML FORM ELEMENTS – INPUT TYPE BUTTON</vt:lpstr>
      <vt:lpstr>HTML FORM ELEMENTS – INPUT TYPE SUBMIT</vt:lpstr>
      <vt:lpstr>HTML FORM ELEMENTS – INPUT TYPE IMAGE</vt:lpstr>
      <vt:lpstr>HTML FORM ELEMENTS – INPUT TYPE RESET</vt:lpstr>
      <vt:lpstr>WORKING OF A WEB APPLICATION</vt:lpstr>
      <vt:lpstr>HTML FORM ATTRIBUTES</vt:lpstr>
      <vt:lpstr>HTML FORM ATTRIBUTES</vt:lpstr>
      <vt:lpstr>HTTP METHODS</vt:lpstr>
      <vt:lpstr>HTML FORM ATTRIBUTES</vt:lpstr>
      <vt:lpstr>HTML FORM ATTRIBUTES</vt:lpstr>
      <vt:lpstr>HTML FORM ELEMENTS – INPUT TYPE COLOR</vt:lpstr>
      <vt:lpstr>HTML FORM ELEMENTS – INPUT TYPE DATE</vt:lpstr>
      <vt:lpstr>HTML FORM ELEMENTS – INPUT TYPE DATE</vt:lpstr>
      <vt:lpstr>HTML FORM ELEMENTS – INPUT TYPE DATETIME LOCAL</vt:lpstr>
      <vt:lpstr>HTML FORM ELEMENTS – INPUT TYPE MONTH</vt:lpstr>
      <vt:lpstr>HTML FORM ELEMENTS – INPUT TYPE TIME</vt:lpstr>
      <vt:lpstr>HTML FORM ELEMENTS – INPUT TYPE WEEK</vt:lpstr>
      <vt:lpstr>HTML FORM ELEMENTS – INPUT TYPE EMAIL</vt:lpstr>
      <vt:lpstr>HTML FORM ELEMENTS – INPUT TYPE FILE</vt:lpstr>
      <vt:lpstr>HTML FORM ELEMENTS – INPUT TYPE FILE</vt:lpstr>
      <vt:lpstr>HTML FORM ELEMENTS – INPUT TYPE HIDDEN</vt:lpstr>
      <vt:lpstr>HTML FORM ELEMENTS – INPUT TYPE NUMBER</vt:lpstr>
      <vt:lpstr>HTML FORM ELEMENTS – INPUT TYPE RANGE</vt:lpstr>
      <vt:lpstr>HTML FORM ELEMENTS – INPUT TYPE SEARCH</vt:lpstr>
      <vt:lpstr>HTML FORM ELEMENTS – INPUT TYPE TEL</vt:lpstr>
      <vt:lpstr>HTML FORM ELEMENTS – INPUT TYPE URL</vt:lpstr>
      <vt:lpstr>HTML FORM ELEMENTS – SELECT ELEMENT</vt:lpstr>
      <vt:lpstr>HTML FORM ELEMENTS – SELECT ELEMENT ATTRIBUTES</vt:lpstr>
      <vt:lpstr>HTML FORM ELEMENTS – SELECT ELEMENT ATTRIBUTES</vt:lpstr>
      <vt:lpstr>HTML FORM ELEMENTS – SELECT ELEMENT ATTRIBUTES</vt:lpstr>
      <vt:lpstr>HTML FORM ELEMENTS – TEXTAREA ELEMENT</vt:lpstr>
      <vt:lpstr>HTML FORM ELEMENTS – TEXTAREA ELEMENT ATTRIBUTES</vt:lpstr>
      <vt:lpstr>HTML FORM ELEMENTS – FIELDSET AND LEGEND ELEMENTS</vt:lpstr>
      <vt:lpstr>HTML FORM ELEMENTS – DATALIST ELEMENT</vt:lpstr>
      <vt:lpstr>HTML FORM ELEMENTS – OUTPUT ELEMENT</vt:lpstr>
      <vt:lpstr>HTML AUDIO</vt:lpstr>
      <vt:lpstr>HTML AUDIO</vt:lpstr>
      <vt:lpstr>HTML AUDIO</vt:lpstr>
      <vt:lpstr>HTML AUDIO</vt:lpstr>
      <vt:lpstr>HTML VIDEO</vt:lpstr>
      <vt:lpstr>HTML VIDEO</vt:lpstr>
      <vt:lpstr>HTML VIDEO</vt:lpstr>
      <vt:lpstr>HTML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Deepak H G</dc:creator>
  <cp:lastModifiedBy>yashpal gupta</cp:lastModifiedBy>
  <cp:revision>1</cp:revision>
  <dcterms:created xsi:type="dcterms:W3CDTF">2023-09-23T13:51:44Z</dcterms:created>
  <dcterms:modified xsi:type="dcterms:W3CDTF">2024-10-04T07:06:20Z</dcterms:modified>
</cp:coreProperties>
</file>